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301" r:id="rId4"/>
    <p:sldId id="304" r:id="rId5"/>
    <p:sldId id="293" r:id="rId6"/>
    <p:sldId id="283" r:id="rId7"/>
    <p:sldId id="303" r:id="rId8"/>
    <p:sldId id="310" r:id="rId9"/>
    <p:sldId id="312" r:id="rId10"/>
    <p:sldId id="313" r:id="rId11"/>
    <p:sldId id="258" r:id="rId12"/>
    <p:sldId id="262" r:id="rId13"/>
    <p:sldId id="292" r:id="rId14"/>
    <p:sldId id="298" r:id="rId15"/>
    <p:sldId id="299" r:id="rId16"/>
    <p:sldId id="30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01783D9-5B4D-4FCB-A69B-2FF1400B4A03}"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284221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783D9-5B4D-4FCB-A69B-2FF1400B4A03}"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3465354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783D9-5B4D-4FCB-A69B-2FF1400B4A03}"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1991904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1783D9-5B4D-4FCB-A69B-2FF1400B4A03}"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1913794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783D9-5B4D-4FCB-A69B-2FF1400B4A03}"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1092399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01783D9-5B4D-4FCB-A69B-2FF1400B4A03}"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1910997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01783D9-5B4D-4FCB-A69B-2FF1400B4A03}"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2207430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1783D9-5B4D-4FCB-A69B-2FF1400B4A03}"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278683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783D9-5B4D-4FCB-A69B-2FF1400B4A03}"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9978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783D9-5B4D-4FCB-A69B-2FF1400B4A03}"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2991035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783D9-5B4D-4FCB-A69B-2FF1400B4A03}"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7D8141-62BA-427F-8666-788298D3F186}" type="slidenum">
              <a:rPr lang="en-US" smtClean="0"/>
              <a:t>‹#›</a:t>
            </a:fld>
            <a:endParaRPr lang="en-US"/>
          </a:p>
        </p:txBody>
      </p:sp>
    </p:spTree>
    <p:extLst>
      <p:ext uri="{BB962C8B-B14F-4D97-AF65-F5344CB8AC3E}">
        <p14:creationId xmlns:p14="http://schemas.microsoft.com/office/powerpoint/2010/main" val="24506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1783D9-5B4D-4FCB-A69B-2FF1400B4A03}" type="datetimeFigureOut">
              <a:rPr lang="en-US" smtClean="0"/>
              <a:t>11/19/2021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7D8141-62BA-427F-8666-788298D3F186}" type="slidenum">
              <a:rPr lang="en-US" smtClean="0"/>
              <a:t>‹#›</a:t>
            </a:fld>
            <a:endParaRPr lang="en-US"/>
          </a:p>
        </p:txBody>
      </p:sp>
    </p:spTree>
    <p:extLst>
      <p:ext uri="{BB962C8B-B14F-4D97-AF65-F5344CB8AC3E}">
        <p14:creationId xmlns:p14="http://schemas.microsoft.com/office/powerpoint/2010/main" val="3816695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y9DXt4PFFCY"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6BAZ0YbdQ&amp;t=422s"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y9DXt4PFFCY"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ổng hợp hình nền quyển sách đẹp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 y="914400"/>
            <a:ext cx="4800600" cy="3046988"/>
          </a:xfrm>
          <a:prstGeom prst="rect">
            <a:avLst/>
          </a:prstGeom>
          <a:noFill/>
        </p:spPr>
        <p:txBody>
          <a:bodyPr vert="horz" wrap="square" rtlCol="0">
            <a:spAutoFit/>
          </a:bodyPr>
          <a:lstStyle/>
          <a:p>
            <a:r>
              <a:rPr lang="en-US" sz="4800" b="1" dirty="0">
                <a:solidFill>
                  <a:srgbClr val="FFFF00"/>
                </a:solidFill>
                <a:latin typeface="Times New Roman" pitchFamily="18" charset="0"/>
                <a:cs typeface="Times New Roman" pitchFamily="18" charset="0"/>
              </a:rPr>
              <a:t>CHÀO MỪNG CÁC EM HỌC SINH ĐẾN VỚI TIẾT HỌC</a:t>
            </a:r>
          </a:p>
        </p:txBody>
      </p:sp>
    </p:spTree>
    <p:extLst>
      <p:ext uri="{BB962C8B-B14F-4D97-AF65-F5344CB8AC3E}">
        <p14:creationId xmlns:p14="http://schemas.microsoft.com/office/powerpoint/2010/main" val="218395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ổ Tay, Di Động, Trang Điểm, Kẹp Tóc, Pen, Cái Bút,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362200"/>
            <a:ext cx="12496800" cy="96774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rot="21322052">
            <a:off x="5174294" y="810493"/>
            <a:ext cx="3449294" cy="5078313"/>
          </a:xfrm>
          <a:prstGeom prst="rect">
            <a:avLst/>
          </a:prstGeom>
          <a:noFill/>
        </p:spPr>
        <p:txBody>
          <a:bodyPr wrap="square" rtlCol="0">
            <a:spAutoFit/>
          </a:bodyPr>
          <a:lstStyle/>
          <a:p>
            <a:pPr fontAlgn="base"/>
            <a:r>
              <a:rPr lang="vi-VN" sz="1200" dirty="0">
                <a:solidFill>
                  <a:srgbClr val="555555"/>
                </a:solidFill>
                <a:latin typeface="+mj-lt"/>
              </a:rPr>
              <a:t>.</a:t>
            </a:r>
            <a:r>
              <a:rPr lang="vi-VN" sz="1200" dirty="0">
                <a:latin typeface="+mj-lt"/>
              </a:rPr>
              <a:t> Thần Chết nói:</a:t>
            </a:r>
          </a:p>
          <a:p>
            <a:pPr fontAlgn="base"/>
            <a:r>
              <a:rPr lang="vi-VN" sz="1200" dirty="0">
                <a:latin typeface="+mj-lt"/>
              </a:rPr>
              <a:t>– Kiếp hoa này cũng như kiếp hoa kia, đều do ý của Thượng Đế cả.</a:t>
            </a:r>
          </a:p>
          <a:p>
            <a:pPr fontAlgn="base"/>
            <a:r>
              <a:rPr lang="vi-VN" sz="1200" dirty="0">
                <a:latin typeface="+mj-lt"/>
              </a:rPr>
              <a:t>Người mẹ nói:</a:t>
            </a:r>
          </a:p>
          <a:p>
            <a:pPr fontAlgn="base"/>
            <a:r>
              <a:rPr lang="vi-VN" sz="1200" dirty="0">
                <a:latin typeface="+mj-lt"/>
              </a:rPr>
              <a:t>– Thế hoa nào là hoa bất hạnh, hoa nào là hoa diễm phúc?</a:t>
            </a:r>
          </a:p>
          <a:p>
            <a:pPr fontAlgn="base"/>
            <a:r>
              <a:rPr lang="vi-VN" sz="1200" dirty="0">
                <a:latin typeface="+mj-lt"/>
              </a:rPr>
              <a:t>Thần Chết đáp:</a:t>
            </a:r>
          </a:p>
          <a:p>
            <a:pPr fontAlgn="base"/>
            <a:r>
              <a:rPr lang="vi-VN" sz="1200" dirty="0">
                <a:latin typeface="+mj-lt"/>
              </a:rPr>
              <a:t>– Ta không thể tiết lộ được thiên cơ. Nhưng ngươi cần biết rằng một trong hai bông hoa đó chính là bông hoa của con ngươi, là hình ảnh tương lai của nó.</a:t>
            </a:r>
          </a:p>
          <a:p>
            <a:pPr fontAlgn="base"/>
            <a:r>
              <a:rPr lang="vi-VN" sz="1200" dirty="0">
                <a:latin typeface="+mj-lt"/>
              </a:rPr>
              <a:t>Bà mẹ thét lên:</a:t>
            </a:r>
          </a:p>
          <a:p>
            <a:pPr fontAlgn="base"/>
            <a:r>
              <a:rPr lang="vi-VN" sz="1200" dirty="0">
                <a:latin typeface="+mj-lt"/>
              </a:rPr>
              <a:t>– Hoa nào trong hai bông là hoa của con tôi ? Hãy bảo cho tôi biết. Nếu đời nó sau này sẽ đau khổ thì xin hãy mang nó đi, mang ngay nó về chốn Thiên Đàng ! Xin hãy quên những dòng nước mắt của tôi, quên những lời tôi đã cầu nguyện, quên cả những lời tôi đã nói và những việc tôi đã làm!</a:t>
            </a:r>
          </a:p>
          <a:p>
            <a:pPr fontAlgn="base"/>
            <a:r>
              <a:rPr lang="vi-VN" sz="1200" dirty="0">
                <a:latin typeface="+mj-lt"/>
              </a:rPr>
              <a:t>Rồi bà vặn vẹo đôi bàn tay, quỳ xuống và cầu khẩn:</a:t>
            </a:r>
          </a:p>
          <a:p>
            <a:pPr fontAlgn="base"/>
            <a:r>
              <a:rPr lang="vi-VN" sz="1200" dirty="0">
                <a:latin typeface="+mj-lt"/>
              </a:rPr>
              <a:t>– Cúi xin Thượng Đế đừng nghe lời tôi nếu tôi có cầu khẩn những lời trái với ý Người. Xin người đừng nghe tôi.</a:t>
            </a:r>
          </a:p>
          <a:p>
            <a:pPr fontAlgn="base"/>
            <a:r>
              <a:rPr lang="vi-VN" sz="1200" dirty="0">
                <a:latin typeface="+mj-lt"/>
              </a:rPr>
              <a:t>Rồi bà gục đầu xuống ngực.</a:t>
            </a:r>
          </a:p>
          <a:p>
            <a:pPr fontAlgn="base"/>
            <a:r>
              <a:rPr lang="vi-VN" sz="1200" dirty="0">
                <a:latin typeface="+mj-lt"/>
              </a:rPr>
              <a:t>Thế là Thần Chết mang đứa bé tới cái xứ sở xa lạ mà bà mẹ đã nói đến ban nãy.</a:t>
            </a:r>
          </a:p>
          <a:p>
            <a:pPr fontAlgn="base"/>
            <a:endParaRPr lang="en-US" sz="1200" dirty="0">
              <a:solidFill>
                <a:srgbClr val="555555"/>
              </a:solidFill>
              <a:latin typeface="+mj-lt"/>
            </a:endParaRPr>
          </a:p>
          <a:p>
            <a:pPr algn="ctr" fontAlgn="base"/>
            <a:r>
              <a:rPr lang="en-US" sz="1200" dirty="0">
                <a:solidFill>
                  <a:srgbClr val="555555"/>
                </a:solidFill>
                <a:latin typeface="Times New Roman" pitchFamily="18" charset="0"/>
                <a:cs typeface="Times New Roman" pitchFamily="18" charset="0"/>
              </a:rPr>
              <a:t>… HẾT…</a:t>
            </a:r>
          </a:p>
        </p:txBody>
      </p:sp>
      <p:sp>
        <p:nvSpPr>
          <p:cNvPr id="2" name="TextBox 1"/>
          <p:cNvSpPr txBox="1"/>
          <p:nvPr/>
        </p:nvSpPr>
        <p:spPr>
          <a:xfrm rot="21318392">
            <a:off x="989612" y="982075"/>
            <a:ext cx="3756308" cy="5847755"/>
          </a:xfrm>
          <a:prstGeom prst="rect">
            <a:avLst/>
          </a:prstGeom>
          <a:noFill/>
        </p:spPr>
        <p:txBody>
          <a:bodyPr wrap="square" rtlCol="0">
            <a:spAutoFit/>
          </a:bodyPr>
          <a:lstStyle/>
          <a:p>
            <a:pPr fontAlgn="base"/>
            <a:r>
              <a:rPr lang="vi-VN" sz="1100" dirty="0">
                <a:latin typeface="+mj-lt"/>
              </a:rPr>
              <a:t>Thần Chết vươn bàn tay dài ngoằng về phía cây hoa mảnh dẻ, nhưng bà mẹ vòng đôi bàn tay giữ lấy cây, hết sức che chở cho cây không bị nhàu nát một lá nào. Thần Chết hà hơi vào tay bà mẹ; bà cảm thấy lạnh buốt hơn gió bấc làm rụng rời cả đôi tay.</a:t>
            </a:r>
          </a:p>
          <a:p>
            <a:pPr fontAlgn="base"/>
            <a:r>
              <a:rPr lang="vi-VN" sz="1100" dirty="0">
                <a:latin typeface="+mj-lt"/>
              </a:rPr>
              <a:t>– Ngươi không chống lại được ta đâu – Thần Chết dọa.</a:t>
            </a:r>
          </a:p>
          <a:p>
            <a:pPr fontAlgn="base"/>
            <a:r>
              <a:rPr lang="vi-VN" sz="1100" dirty="0">
                <a:latin typeface="+mj-lt"/>
              </a:rPr>
              <a:t>Bà mẹ trả lời:</a:t>
            </a:r>
          </a:p>
          <a:p>
            <a:pPr fontAlgn="base"/>
            <a:r>
              <a:rPr lang="vi-VN" sz="1100" dirty="0">
                <a:latin typeface="+mj-lt"/>
              </a:rPr>
              <a:t>– Nhưng còn có Thượng Đế.</a:t>
            </a:r>
          </a:p>
          <a:p>
            <a:pPr fontAlgn="base"/>
            <a:r>
              <a:rPr lang="vi-VN" sz="1100" dirty="0">
                <a:latin typeface="+mj-lt"/>
              </a:rPr>
              <a:t>Thần Chết nói:</a:t>
            </a:r>
          </a:p>
          <a:p>
            <a:pPr fontAlgn="base"/>
            <a:r>
              <a:rPr lang="vi-VN" sz="1100" dirty="0">
                <a:latin typeface="+mj-lt"/>
              </a:rPr>
              <a:t>– Ta cũng chỉ tuân theo lệnh của Thượng Đế mà thôi. Ta trông nom khu vườn của Người. Ta mang cây cỏ hoa lá ở đây đi cũng chỉ để đem trồng lại vào khu vườn trên Thiên Đàng, còn mọi việc xảy ra trên ấy, hoa cỏ mọc thế nào, ta không được nói với ngươi.</a:t>
            </a:r>
          </a:p>
          <a:p>
            <a:pPr fontAlgn="base"/>
            <a:r>
              <a:rPr lang="vi-VN" sz="1100" dirty="0">
                <a:latin typeface="+mj-lt"/>
              </a:rPr>
              <a:t>Bà mẹ nức nở van xin:</a:t>
            </a:r>
          </a:p>
          <a:p>
            <a:pPr fontAlgn="base"/>
            <a:r>
              <a:rPr lang="vi-VN" sz="1100" dirty="0">
                <a:latin typeface="+mj-lt"/>
              </a:rPr>
              <a:t>– Giả con cho tôi.</a:t>
            </a:r>
          </a:p>
          <a:p>
            <a:pPr fontAlgn="base"/>
            <a:r>
              <a:rPr lang="vi-VN" sz="1100" dirty="0">
                <a:latin typeface="+mj-lt"/>
              </a:rPr>
              <a:t>Đồng thời mỗi tay bà túm lấy một bông hoa gần đấy rồi thét lên :</a:t>
            </a:r>
          </a:p>
          <a:p>
            <a:pPr fontAlgn="base"/>
            <a:r>
              <a:rPr lang="vi-VN" sz="1100" dirty="0">
                <a:latin typeface="+mj-lt"/>
              </a:rPr>
              <a:t>– Nếu tuyệt vọng tôi sẽ nhổ hết hoa ở đây.</a:t>
            </a:r>
          </a:p>
          <a:p>
            <a:pPr fontAlgn="base"/>
            <a:r>
              <a:rPr lang="vi-VN" sz="1100" dirty="0">
                <a:latin typeface="+mj-lt"/>
              </a:rPr>
              <a:t>Thần Chết bảo:</a:t>
            </a:r>
          </a:p>
          <a:p>
            <a:pPr fontAlgn="base"/>
            <a:r>
              <a:rPr lang="vi-VN" sz="1100" dirty="0">
                <a:latin typeface="+mj-lt"/>
              </a:rPr>
              <a:t>– Chớ có đụng vào. Ngươi nói rằng ngươi đau khổ mà ngươi lại muốn làm cho một người mẹ khác đau khổ hay sao?</a:t>
            </a:r>
          </a:p>
          <a:p>
            <a:pPr fontAlgn="base"/>
            <a:r>
              <a:rPr lang="vi-VN" sz="1100" dirty="0">
                <a:latin typeface="+mj-lt"/>
              </a:rPr>
              <a:t>Người mẹ khác? Bà mẹ đau thương buông hai bông hoa ra.</a:t>
            </a:r>
          </a:p>
          <a:p>
            <a:pPr fontAlgn="base"/>
            <a:r>
              <a:rPr lang="vi-VN" sz="1100" dirty="0">
                <a:latin typeface="+mj-lt"/>
              </a:rPr>
              <a:t>Thần Chết nói thêm:</a:t>
            </a:r>
          </a:p>
          <a:p>
            <a:pPr fontAlgn="base"/>
            <a:r>
              <a:rPr lang="vi-VN" sz="1100" dirty="0">
                <a:latin typeface="+mj-lt"/>
              </a:rPr>
              <a:t>– Đây là đôi mắt của ngươi. Thấy chúng lóng lánh sáng ngời dưới đáy hồ ta đã vớt lên. Ta biết đó là đôi mắt của ngươi. Hãy lấy lại đi. Đôi mắt ấy trong sáng hơn trước rất nhiều. Hãy nhìn vào lòng giếng gần đây, ta sẽ cho ngươi biết tên hai bông hoa ngươi vừa định ngắt. Ngươi sẽ thấy rõ cả cuộc đời quá khứ và tương lai của chúng, thấy rất rõ tất cả những gì mà ngươi sắp hủy hoại.</a:t>
            </a:r>
          </a:p>
          <a:p>
            <a:pPr fontAlgn="base"/>
            <a:r>
              <a:rPr lang="vi-VN" sz="1100" dirty="0">
                <a:latin typeface="+mj-lt"/>
              </a:rPr>
              <a:t>Bà mẹ nhìn xuống lòng giếng. Bà thấy từ một trong hai bông hoa ánh lên một niềm vui đầy hạnh phúc, còn cuộc đời của bông hoa kia chỉ toàn những cảnh trầm luân, khổ ải, nghèo khó, khốn cùng.</a:t>
            </a:r>
          </a:p>
        </p:txBody>
      </p:sp>
    </p:spTree>
    <p:extLst>
      <p:ext uri="{BB962C8B-B14F-4D97-AF65-F5344CB8AC3E}">
        <p14:creationId xmlns:p14="http://schemas.microsoft.com/office/powerpoint/2010/main" val="2949436960"/>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62850" y="5751368"/>
            <a:ext cx="1581150" cy="10858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2411" y="332187"/>
            <a:ext cx="8458200" cy="646331"/>
          </a:xfrm>
          <a:prstGeom prst="rect">
            <a:avLst/>
          </a:prstGeom>
          <a:noFill/>
        </p:spPr>
        <p:txBody>
          <a:bodyPr wrap="square" rtlCol="0">
            <a:spAutoFit/>
          </a:bodyPr>
          <a:lstStyle/>
          <a:p>
            <a:r>
              <a:rPr lang="en-US" sz="3600" dirty="0" err="1">
                <a:solidFill>
                  <a:srgbClr val="FF0000"/>
                </a:solidFill>
                <a:latin typeface="Times New Roman" pitchFamily="18" charset="0"/>
                <a:cs typeface="Times New Roman" pitchFamily="18" charset="0"/>
              </a:rPr>
              <a:t>Câu</a:t>
            </a:r>
            <a:r>
              <a:rPr lang="en-US" sz="3600" dirty="0">
                <a:solidFill>
                  <a:srgbClr val="FF0000"/>
                </a:solidFill>
                <a:latin typeface="Times New Roman" pitchFamily="18" charset="0"/>
                <a:cs typeface="Times New Roman" pitchFamily="18" charset="0"/>
              </a:rPr>
              <a:t> </a:t>
            </a:r>
            <a:r>
              <a:rPr lang="en-US" sz="3600" dirty="0" err="1">
                <a:solidFill>
                  <a:srgbClr val="FF0000"/>
                </a:solidFill>
                <a:latin typeface="Times New Roman" pitchFamily="18" charset="0"/>
                <a:cs typeface="Times New Roman" pitchFamily="18" charset="0"/>
              </a:rPr>
              <a:t>chuyện</a:t>
            </a:r>
            <a:r>
              <a:rPr lang="en-US" sz="3600" dirty="0">
                <a:solidFill>
                  <a:srgbClr val="FF0000"/>
                </a:solidFill>
                <a:latin typeface="Times New Roman" pitchFamily="18" charset="0"/>
                <a:cs typeface="Times New Roman" pitchFamily="18" charset="0"/>
              </a:rPr>
              <a:t> </a:t>
            </a:r>
            <a:r>
              <a:rPr lang="vi-VN" sz="3600" dirty="0">
                <a:hlinkClick r:id="rId3"/>
              </a:rPr>
              <a:t>NGƯỜI MẸ VÀ THẦN CHẾT</a:t>
            </a:r>
            <a:endParaRPr lang="en-US" sz="3600" dirty="0">
              <a:solidFill>
                <a:srgbClr val="FF0000"/>
              </a:solidFill>
              <a:latin typeface="Times New Roman" pitchFamily="18" charset="0"/>
              <a:cs typeface="Times New Roman" pitchFamily="18" charset="0"/>
            </a:endParaRPr>
          </a:p>
        </p:txBody>
      </p:sp>
      <p:sp>
        <p:nvSpPr>
          <p:cNvPr id="7" name="TextBox 6"/>
          <p:cNvSpPr txBox="1"/>
          <p:nvPr/>
        </p:nvSpPr>
        <p:spPr>
          <a:xfrm>
            <a:off x="616527" y="1418365"/>
            <a:ext cx="7743825" cy="1754326"/>
          </a:xfrm>
          <a:prstGeom prst="rect">
            <a:avLst/>
          </a:prstGeom>
          <a:noFill/>
        </p:spPr>
        <p:txBody>
          <a:bodyPr wrap="square" rtlCol="0">
            <a:spAutoFit/>
          </a:bodyPr>
          <a:lstStyle/>
          <a:p>
            <a:r>
              <a:rPr lang="en-US" sz="3600" dirty="0">
                <a:latin typeface="Times New Roman" pitchFamily="18" charset="0"/>
                <a:cs typeface="Times New Roman" pitchFamily="18" charset="0"/>
              </a:rPr>
              <a:t>	Sau khi nghe câu chuyện trên em  cảm nhận  </a:t>
            </a:r>
            <a:r>
              <a:rPr lang="en-US" sz="3600" dirty="0" err="1">
                <a:latin typeface="Times New Roman" pitchFamily="18" charset="0"/>
                <a:cs typeface="Times New Roman" pitchFamily="18" charset="0"/>
              </a:rPr>
              <a:t>được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về</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điều</a:t>
            </a:r>
            <a:r>
              <a:rPr lang="en-US" sz="3600" dirty="0">
                <a:latin typeface="Times New Roman" pitchFamily="18" charset="0"/>
                <a:cs typeface="Times New Roman" pitchFamily="18" charset="0"/>
              </a:rPr>
              <a:t> gì?  Và rút ra được bài học nào cho bản thân? </a:t>
            </a:r>
          </a:p>
        </p:txBody>
      </p:sp>
    </p:spTree>
    <p:extLst>
      <p:ext uri="{BB962C8B-B14F-4D97-AF65-F5344CB8AC3E}">
        <p14:creationId xmlns:p14="http://schemas.microsoft.com/office/powerpoint/2010/main" val="222294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83267" y="0"/>
            <a:ext cx="8745988" cy="954107"/>
          </a:xfrm>
          <a:prstGeom prst="rect">
            <a:avLst/>
          </a:prstGeom>
          <a:noFill/>
        </p:spPr>
        <p:txBody>
          <a:bodyPr wrap="square" rtlCol="0">
            <a:spAutoFit/>
          </a:bodyPr>
          <a:lstStyle/>
          <a:p>
            <a:pPr lvl="0"/>
            <a:endParaRPr lang="vi-VN" sz="2800" dirty="0">
              <a:solidFill>
                <a:prstClr val="black"/>
              </a:solidFill>
              <a:latin typeface="Times New Roman" pitchFamily="18" charset="0"/>
              <a:cs typeface="Times New Roman" pitchFamily="18" charset="0"/>
            </a:endParaRPr>
          </a:p>
          <a:p>
            <a:pPr marL="457200" indent="-457200" fontAlgn="base">
              <a:buFontTx/>
              <a:buChar char="-"/>
            </a:pPr>
            <a:endParaRPr lang="vi-VN" sz="2800" dirty="0">
              <a:latin typeface="Times New Roman" pitchFamily="18" charset="0"/>
              <a:cs typeface="Times New Roman" pitchFamily="18" charset="0"/>
            </a:endParaRPr>
          </a:p>
        </p:txBody>
      </p:sp>
      <p:pic>
        <p:nvPicPr>
          <p:cNvPr id="6"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55032" y="5258974"/>
            <a:ext cx="1581150" cy="108585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80999" y="609600"/>
            <a:ext cx="8382001" cy="1200329"/>
          </a:xfrm>
          <a:prstGeom prst="rect">
            <a:avLst/>
          </a:prstGeom>
          <a:noFill/>
        </p:spPr>
        <p:txBody>
          <a:bodyPr wrap="square" rtlCol="0">
            <a:spAutoFit/>
          </a:bodyPr>
          <a:lstStyle/>
          <a:p>
            <a:pPr algn="just"/>
            <a:r>
              <a:rPr lang="en-US" sz="3600" dirty="0">
                <a:latin typeface="Times New Roman" pitchFamily="18" charset="0"/>
                <a:cs typeface="Times New Roman" pitchFamily="18" charset="0"/>
              </a:rPr>
              <a:t>	Câu chuyện “Người mẹ và thần chết” thuộc chủ đề những câu chuyện về “Mẹ”</a:t>
            </a:r>
          </a:p>
        </p:txBody>
      </p:sp>
      <p:sp>
        <p:nvSpPr>
          <p:cNvPr id="7" name="TextBox 6"/>
          <p:cNvSpPr txBox="1"/>
          <p:nvPr/>
        </p:nvSpPr>
        <p:spPr>
          <a:xfrm>
            <a:off x="380999" y="1828799"/>
            <a:ext cx="8153401" cy="3416320"/>
          </a:xfrm>
          <a:prstGeom prst="rect">
            <a:avLst/>
          </a:prstGeom>
          <a:noFill/>
        </p:spPr>
        <p:txBody>
          <a:bodyPr wrap="square" rtlCol="0">
            <a:spAutoFit/>
          </a:bodyPr>
          <a:lstStyle/>
          <a:p>
            <a:pPr algn="just"/>
            <a:r>
              <a:rPr lang="en-US" sz="3600" dirty="0">
                <a:latin typeface="Times New Roman" pitchFamily="18" charset="0"/>
                <a:cs typeface="Times New Roman" pitchFamily="18" charset="0"/>
              </a:rPr>
              <a:t>	Ta có thể tìm những câu chuyện về “Mẹ” trong các sách giấy “Hạt giống tâm hồn”, “Quà tặng cuộc sống”…  ở  thư viện trường, nhà sách. </a:t>
            </a:r>
            <a:r>
              <a:rPr lang="en-US" sz="3600" dirty="0" err="1">
                <a:latin typeface="Times New Roman" pitchFamily="18" charset="0"/>
                <a:cs typeface="Times New Roman" pitchFamily="18" charset="0"/>
              </a:rPr>
              <a:t>Hoặc</a:t>
            </a:r>
            <a:r>
              <a:rPr lang="en-US" sz="3600" dirty="0">
                <a:latin typeface="Times New Roman" pitchFamily="18" charset="0"/>
                <a:cs typeface="Times New Roman" pitchFamily="18" charset="0"/>
              </a:rPr>
              <a:t> qua </a:t>
            </a:r>
            <a:r>
              <a:rPr lang="en-US" sz="3600" dirty="0" err="1">
                <a:latin typeface="Times New Roman" pitchFamily="18" charset="0"/>
                <a:cs typeface="Times New Roman" pitchFamily="18" charset="0"/>
              </a:rPr>
              <a:t>hình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thức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nghe</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kể</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chuyện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kênh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điện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tử</a:t>
            </a:r>
            <a:r>
              <a:rPr lang="en-US" sz="3600" dirty="0">
                <a:latin typeface="Times New Roman" pitchFamily="18" charset="0"/>
                <a:cs typeface="Times New Roman" pitchFamily="18" charset="0"/>
              </a:rPr>
              <a:t>.</a:t>
            </a: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82439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nodePh="1">
                                  <p:stCondLst>
                                    <p:cond delay="0"/>
                                  </p:stCondLst>
                                  <p:endCondLst>
                                    <p:cond evt="begin" delay="0">
                                      <p:tn val="5"/>
                                    </p:cond>
                                  </p:end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5136" y="228600"/>
            <a:ext cx="9067800" cy="2862322"/>
          </a:xfrm>
          <a:prstGeom prst="rect">
            <a:avLst/>
          </a:prstGeom>
          <a:noFill/>
        </p:spPr>
        <p:txBody>
          <a:bodyPr wrap="square" rtlCol="0">
            <a:spAutoFit/>
          </a:bodyPr>
          <a:lstStyle/>
          <a:p>
            <a:pPr algn="ctr"/>
            <a:r>
              <a:rPr lang="en-US" sz="3600" b="1" dirty="0" err="1">
                <a:solidFill>
                  <a:srgbClr val="FF0000"/>
                </a:solidFill>
                <a:latin typeface="Times New Roman" pitchFamily="18" charset="0"/>
                <a:cs typeface="Times New Roman" pitchFamily="18" charset="0"/>
              </a:rPr>
              <a:t>Có</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nhiều</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cách</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đọc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sách</a:t>
            </a:r>
            <a:r>
              <a:rPr lang="en-US" sz="3600" b="1" dirty="0">
                <a:solidFill>
                  <a:srgbClr val="FF0000"/>
                </a:solidFill>
                <a:latin typeface="Times New Roman" pitchFamily="18" charset="0"/>
                <a:cs typeface="Times New Roman" pitchFamily="18" charset="0"/>
              </a:rPr>
              <a:t>:</a:t>
            </a:r>
          </a:p>
          <a:p>
            <a:pPr algn="ctr"/>
            <a:endParaRPr lang="en-US" sz="3600" b="1" dirty="0">
              <a:solidFill>
                <a:srgbClr val="FF0000"/>
              </a:solidFill>
              <a:latin typeface="Times New Roman" pitchFamily="18" charset="0"/>
              <a:cs typeface="Times New Roman" pitchFamily="18" charset="0"/>
            </a:endParaRPr>
          </a:p>
          <a:p>
            <a:pPr marL="285750" indent="-285750">
              <a:buFontTx/>
              <a:buChar char="-"/>
            </a:pPr>
            <a:r>
              <a:rPr lang="vi-VN" sz="3600" dirty="0">
                <a:latin typeface="Times New Roman" pitchFamily="18" charset="0"/>
                <a:cs typeface="Times New Roman" pitchFamily="18" charset="0"/>
              </a:rPr>
              <a:t>Đọc lướt qua</a:t>
            </a:r>
            <a:endParaRPr lang="en-US" sz="3600" dirty="0">
              <a:latin typeface="Times New Roman" pitchFamily="18" charset="0"/>
              <a:cs typeface="Times New Roman" pitchFamily="18" charset="0"/>
            </a:endParaRPr>
          </a:p>
          <a:p>
            <a:pPr marL="285750" indent="-285750">
              <a:buFontTx/>
              <a:buChar char="-"/>
            </a:pPr>
            <a:r>
              <a:rPr lang="vi-VN" sz="3600" i="0" dirty="0">
                <a:solidFill>
                  <a:srgbClr val="212121"/>
                </a:solidFill>
                <a:effectLst/>
                <a:latin typeface="Times New Roman" pitchFamily="18" charset="0"/>
                <a:cs typeface="Times New Roman" pitchFamily="18" charset="0"/>
              </a:rPr>
              <a:t>Đọc có trọng điểm (hay đọc từng phần</a:t>
            </a:r>
            <a:r>
              <a:rPr lang="en-US" sz="3600" i="0" dirty="0">
                <a:solidFill>
                  <a:srgbClr val="212121"/>
                </a:solidFill>
                <a:effectLst/>
                <a:latin typeface="Times New Roman" pitchFamily="18" charset="0"/>
                <a:cs typeface="Times New Roman" pitchFamily="18" charset="0"/>
              </a:rPr>
              <a:t>)</a:t>
            </a:r>
          </a:p>
          <a:p>
            <a:pPr marL="285750" indent="-285750">
              <a:buFontTx/>
              <a:buChar char="-"/>
            </a:pPr>
            <a:r>
              <a:rPr lang="vi-VN" sz="3600" i="0" dirty="0">
                <a:solidFill>
                  <a:srgbClr val="212121"/>
                </a:solidFill>
                <a:effectLst/>
                <a:latin typeface="Times New Roman" pitchFamily="18" charset="0"/>
                <a:cs typeface="Times New Roman" pitchFamily="18" charset="0"/>
              </a:rPr>
              <a:t>Đọc toàn bộ nhưng không nghiền ngẫm kĩ</a:t>
            </a:r>
            <a:endParaRPr lang="en-US" sz="3600" dirty="0">
              <a:latin typeface="Times New Roman" pitchFamily="18" charset="0"/>
              <a:cs typeface="Times New Roman" pitchFamily="18" charset="0"/>
            </a:endParaRPr>
          </a:p>
        </p:txBody>
      </p:sp>
      <p:sp>
        <p:nvSpPr>
          <p:cNvPr id="5" name="Rectangle 4"/>
          <p:cNvSpPr/>
          <p:nvPr/>
        </p:nvSpPr>
        <p:spPr>
          <a:xfrm>
            <a:off x="225136" y="3066871"/>
            <a:ext cx="8593282" cy="1200329"/>
          </a:xfrm>
          <a:prstGeom prst="rect">
            <a:avLst/>
          </a:prstGeom>
        </p:spPr>
        <p:txBody>
          <a:bodyPr wrap="square">
            <a:spAutoFit/>
          </a:bodyPr>
          <a:lstStyle/>
          <a:p>
            <a:pPr marL="285750" indent="-285750" fontAlgn="base">
              <a:buFontTx/>
              <a:buChar char="-"/>
            </a:pPr>
            <a:r>
              <a:rPr lang="vi-VN" sz="3600" dirty="0">
                <a:latin typeface="Times New Roman" pitchFamily="18" charset="0"/>
                <a:cs typeface="Times New Roman" pitchFamily="18" charset="0"/>
              </a:rPr>
              <a:t>Đọc nghiền ngẫm nội dung cuốn</a:t>
            </a:r>
            <a:r>
              <a:rPr lang="en-US" sz="3600" dirty="0">
                <a:latin typeface="Times New Roman" pitchFamily="18" charset="0"/>
                <a:cs typeface="Times New Roman" pitchFamily="18" charset="0"/>
              </a:rPr>
              <a:t> </a:t>
            </a:r>
            <a:r>
              <a:rPr lang="vi-VN" sz="3600" dirty="0">
                <a:latin typeface="Times New Roman" pitchFamily="18" charset="0"/>
                <a:cs typeface="Times New Roman" pitchFamily="18" charset="0"/>
              </a:rPr>
              <a:t>sách</a:t>
            </a:r>
            <a:endParaRPr lang="en-US" sz="3600" dirty="0">
              <a:latin typeface="Times New Roman" pitchFamily="18" charset="0"/>
              <a:cs typeface="Times New Roman" pitchFamily="18" charset="0"/>
            </a:endParaRPr>
          </a:p>
          <a:p>
            <a:pPr marL="285750" indent="-285750" fontAlgn="base">
              <a:buFontTx/>
              <a:buChar char="-"/>
            </a:pPr>
            <a:r>
              <a:rPr lang="vi-VN" sz="3600" dirty="0">
                <a:latin typeface="Times New Roman" pitchFamily="18" charset="0"/>
                <a:cs typeface="Times New Roman" pitchFamily="18" charset="0"/>
              </a:rPr>
              <a:t>Đọc thụ động</a:t>
            </a:r>
            <a:r>
              <a:rPr lang="en-US" sz="3600" dirty="0">
                <a:latin typeface="Times New Roman" pitchFamily="18" charset="0"/>
                <a:cs typeface="Times New Roman" pitchFamily="18" charset="0"/>
              </a:rPr>
              <a:t>. </a:t>
            </a:r>
            <a:r>
              <a:rPr lang="vi-VN" sz="3600" dirty="0">
                <a:latin typeface="Times New Roman" pitchFamily="18" charset="0"/>
                <a:cs typeface="Times New Roman" pitchFamily="18" charset="0"/>
              </a:rPr>
              <a:t>Đọc chủ động</a:t>
            </a:r>
          </a:p>
        </p:txBody>
      </p:sp>
      <p:sp>
        <p:nvSpPr>
          <p:cNvPr id="6" name="TextBox 5"/>
          <p:cNvSpPr txBox="1"/>
          <p:nvPr/>
        </p:nvSpPr>
        <p:spPr>
          <a:xfrm>
            <a:off x="245918" y="4286071"/>
            <a:ext cx="4343400" cy="1200329"/>
          </a:xfrm>
          <a:prstGeom prst="rect">
            <a:avLst/>
          </a:prstGeom>
          <a:noFill/>
        </p:spPr>
        <p:txBody>
          <a:bodyPr wrap="square" rtlCol="0">
            <a:spAutoFit/>
          </a:bodyPr>
          <a:lstStyle/>
          <a:p>
            <a:pPr lvl="0" fontAlgn="base"/>
            <a:r>
              <a:rPr lang="en-US" sz="3600" dirty="0">
                <a:solidFill>
                  <a:prstClr val="black"/>
                </a:solidFill>
                <a:latin typeface="Times New Roman" pitchFamily="18" charset="0"/>
                <a:cs typeface="Times New Roman" pitchFamily="18" charset="0"/>
              </a:rPr>
              <a:t>- </a:t>
            </a:r>
            <a:r>
              <a:rPr lang="vi-VN" sz="3600" dirty="0">
                <a:solidFill>
                  <a:prstClr val="black"/>
                </a:solidFill>
                <a:latin typeface="Times New Roman" pitchFamily="18" charset="0"/>
                <a:cs typeface="Times New Roman" pitchFamily="18" charset="0"/>
              </a:rPr>
              <a:t>Đọc nông</a:t>
            </a:r>
            <a:endParaRPr lang="en-US" sz="3600" dirty="0">
              <a:solidFill>
                <a:prstClr val="black"/>
              </a:solidFill>
              <a:latin typeface="Times New Roman" pitchFamily="18" charset="0"/>
              <a:cs typeface="Times New Roman" pitchFamily="18" charset="0"/>
            </a:endParaRPr>
          </a:p>
          <a:p>
            <a:pPr lvl="0" fontAlgn="base"/>
            <a:r>
              <a:rPr lang="en-US" sz="3600" dirty="0">
                <a:solidFill>
                  <a:prstClr val="black"/>
                </a:solidFill>
                <a:latin typeface="Times New Roman" pitchFamily="18" charset="0"/>
                <a:cs typeface="Times New Roman" pitchFamily="18" charset="0"/>
              </a:rPr>
              <a:t>- </a:t>
            </a:r>
            <a:r>
              <a:rPr lang="vi-VN" sz="3600" dirty="0">
                <a:solidFill>
                  <a:prstClr val="black"/>
                </a:solidFill>
                <a:latin typeface="Times New Roman" pitchFamily="18" charset="0"/>
                <a:cs typeface="Times New Roman" pitchFamily="18" charset="0"/>
              </a:rPr>
              <a:t>Đọc sâu</a:t>
            </a:r>
          </a:p>
        </p:txBody>
      </p:sp>
      <p:pic>
        <p:nvPicPr>
          <p:cNvPr id="7"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715000"/>
            <a:ext cx="158115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70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81000"/>
            <a:ext cx="8305800" cy="6001643"/>
          </a:xfrm>
          <a:prstGeom prst="rect">
            <a:avLst/>
          </a:prstGeom>
          <a:noFill/>
        </p:spPr>
        <p:txBody>
          <a:bodyPr wrap="square" rtlCol="0">
            <a:spAutoFit/>
          </a:bodyPr>
          <a:lstStyle/>
          <a:p>
            <a:pPr algn="ctr" fontAlgn="base"/>
            <a:r>
              <a:rPr lang="en-US" sz="3200" b="1" dirty="0">
                <a:solidFill>
                  <a:srgbClr val="FF0000"/>
                </a:solidFill>
                <a:latin typeface="Times New Roman" pitchFamily="18" charset="0"/>
                <a:cs typeface="Times New Roman" pitchFamily="18" charset="0"/>
              </a:rPr>
              <a:t>MỘT SỐ LƯU Ý KHI ĐỌC SÁCH</a:t>
            </a:r>
            <a:r>
              <a:rPr lang="vi-VN" sz="3200" b="1" dirty="0">
                <a:solidFill>
                  <a:srgbClr val="FF0000"/>
                </a:solidFill>
                <a:latin typeface="Times New Roman" pitchFamily="18" charset="0"/>
                <a:cs typeface="Times New Roman" pitchFamily="18" charset="0"/>
              </a:rPr>
              <a:t> </a:t>
            </a:r>
            <a:endParaRPr lang="vi-VN" sz="3200" dirty="0">
              <a:solidFill>
                <a:srgbClr val="FF0000"/>
              </a:solidFill>
              <a:latin typeface="Times New Roman" pitchFamily="18" charset="0"/>
              <a:cs typeface="Times New Roman" pitchFamily="18" charset="0"/>
            </a:endParaRP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Đọc bằng mắt và óc chứ không đọc bằng miệng. </a:t>
            </a: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Tránh đọc </a:t>
            </a:r>
            <a:r>
              <a:rPr lang="en-US" sz="3200" dirty="0" err="1">
                <a:latin typeface="Times New Roman" pitchFamily="18" charset="0"/>
                <a:cs typeface="Times New Roman" pitchFamily="18" charset="0"/>
              </a:rPr>
              <a:t>lặp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lại</a:t>
            </a:r>
            <a:r>
              <a:rPr lang="vi-VN" sz="3200" dirty="0">
                <a:latin typeface="Times New Roman" pitchFamily="18" charset="0"/>
                <a:cs typeface="Times New Roman" pitchFamily="18" charset="0"/>
              </a:rPr>
              <a:t> quá nhiều. </a:t>
            </a: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Chuyển động mắt theo chiều thẳng đứng khi đọc. </a:t>
            </a: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Đọc với tốc độ biến đổi: Đoạn quan trọng đọc chậm, đọc kĩ; đoạn không quan trọng đọc nhanh, đọc lướt. </a:t>
            </a: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G</a:t>
            </a:r>
            <a:r>
              <a:rPr lang="vi-VN" sz="3200" dirty="0">
                <a:latin typeface="Times New Roman" pitchFamily="18" charset="0"/>
                <a:cs typeface="Times New Roman" pitchFamily="18" charset="0"/>
              </a:rPr>
              <a:t>ắng hiểu ý nghĩa của cả đoạn văn, đừng để ý đến từ, đến câu. </a:t>
            </a:r>
          </a:p>
          <a:p>
            <a:pPr fontAlgn="base"/>
            <a:r>
              <a:rPr lang="vi-VN" sz="3200" dirty="0">
                <a:latin typeface="Times New Roman" pitchFamily="18" charset="0"/>
                <a:cs typeface="Times New Roman" pitchFamily="18" charset="0"/>
              </a:rPr>
              <a:t>  </a:t>
            </a: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Tập đọc nhanh, nắm ý chính. </a:t>
            </a:r>
          </a:p>
        </p:txBody>
      </p:sp>
      <p:pic>
        <p:nvPicPr>
          <p:cNvPr id="5"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715000"/>
            <a:ext cx="158115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348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500"/>
                                        <p:tgtEl>
                                          <p:spTgt spid="4">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wipe(down)">
                                      <p:cBhvr>
                                        <p:cTn id="18" dur="500"/>
                                        <p:tgtEl>
                                          <p:spTgt spid="4">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wipe(down)">
                                      <p:cBhvr>
                                        <p:cTn id="21" dur="500"/>
                                        <p:tgtEl>
                                          <p:spTgt spid="4">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wipe(down)">
                                      <p:cBhvr>
                                        <p:cTn id="24" dur="500"/>
                                        <p:tgtEl>
                                          <p:spTgt spid="4">
                                            <p:txEl>
                                              <p:pRg st="5" end="5"/>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down)">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228600"/>
            <a:ext cx="8763000" cy="5078313"/>
          </a:xfrm>
          <a:prstGeom prst="rect">
            <a:avLst/>
          </a:prstGeom>
          <a:noFill/>
        </p:spPr>
        <p:txBody>
          <a:bodyPr wrap="square" rtlCol="0">
            <a:spAutoFit/>
          </a:bodyPr>
          <a:lstStyle/>
          <a:p>
            <a:pPr fontAlgn="base"/>
            <a:r>
              <a:rPr lang="en-US" sz="3600" b="1" dirty="0">
                <a:solidFill>
                  <a:srgbClr val="FF0000"/>
                </a:solidFill>
                <a:latin typeface="Times New Roman" pitchFamily="18" charset="0"/>
                <a:cs typeface="Times New Roman" pitchFamily="18" charset="0"/>
              </a:rPr>
              <a:t> GHI CHÉP NHỮNG ĐIỀU ĐÃ ĐỌC</a:t>
            </a:r>
          </a:p>
          <a:p>
            <a:pPr marL="457200" indent="-457200" fontAlgn="base">
              <a:buFontTx/>
              <a:buChar char="-"/>
            </a:pPr>
            <a:r>
              <a:rPr lang="vi-VN" sz="3600" dirty="0">
                <a:latin typeface="Times New Roman" pitchFamily="18" charset="0"/>
                <a:cs typeface="Times New Roman" pitchFamily="18" charset="0"/>
              </a:rPr>
              <a:t>Đọc sách có hiệu quả thể hiện ở kết quả </a:t>
            </a:r>
            <a:r>
              <a:rPr lang="vi-VN" sz="3600" dirty="0">
                <a:latin typeface="+mj-lt"/>
                <a:cs typeface="Times New Roman" pitchFamily="18" charset="0"/>
              </a:rPr>
              <a:t>ghi chép. </a:t>
            </a:r>
            <a:endParaRPr lang="en-US" sz="3600" dirty="0">
              <a:latin typeface="+mj-lt"/>
              <a:cs typeface="Times New Roman" pitchFamily="18" charset="0"/>
            </a:endParaRPr>
          </a:p>
          <a:p>
            <a:pPr marL="457200" indent="-457200" fontAlgn="base">
              <a:buFontTx/>
              <a:buChar char="-"/>
            </a:pPr>
            <a:r>
              <a:rPr lang="vi-VN" sz="3600" dirty="0">
                <a:latin typeface="+mj-lt"/>
                <a:cs typeface="Times New Roman" pitchFamily="18" charset="0"/>
              </a:rPr>
              <a:t>Ghi chép trong quá trình đọc sách sẽ tăng cường được sự chú ý, giảm mệt mỏi. </a:t>
            </a:r>
            <a:endParaRPr lang="en-US" sz="3600" dirty="0">
              <a:latin typeface="+mj-lt"/>
              <a:cs typeface="Times New Roman" pitchFamily="18" charset="0"/>
            </a:endParaRPr>
          </a:p>
          <a:p>
            <a:pPr algn="just" fontAlgn="base"/>
            <a:r>
              <a:rPr lang="en-US" sz="3600" b="0" i="0" dirty="0">
                <a:solidFill>
                  <a:srgbClr val="212121"/>
                </a:solidFill>
                <a:effectLst/>
                <a:latin typeface="+mj-lt"/>
              </a:rPr>
              <a:t>-   </a:t>
            </a:r>
            <a:r>
              <a:rPr lang="vi-VN" sz="3600" b="0" i="0" dirty="0">
                <a:solidFill>
                  <a:srgbClr val="212121"/>
                </a:solidFill>
                <a:effectLst/>
                <a:latin typeface="+mj-lt"/>
              </a:rPr>
              <a:t>Ghi chép còn giúp người đọc kiểm tra mức độ lĩnh hội tài liệu, tạo cơ sở để ghi nhớ những kiến thức đã tiếp thu.</a:t>
            </a:r>
            <a:r>
              <a:rPr lang="vi-VN" sz="3600" b="0" i="0" dirty="0">
                <a:solidFill>
                  <a:srgbClr val="212121"/>
                </a:solidFill>
                <a:effectLst/>
                <a:latin typeface="inherit"/>
              </a:rPr>
              <a:t> </a:t>
            </a:r>
          </a:p>
          <a:p>
            <a:pPr fontAlgn="base"/>
            <a:endParaRPr lang="vi-VN" sz="3600" dirty="0">
              <a:latin typeface="Times New Roman" pitchFamily="18" charset="0"/>
              <a:cs typeface="Times New Roman" pitchFamily="18" charset="0"/>
            </a:endParaRPr>
          </a:p>
        </p:txBody>
      </p:sp>
      <p:sp>
        <p:nvSpPr>
          <p:cNvPr id="5" name="TextBox 4"/>
          <p:cNvSpPr txBox="1"/>
          <p:nvPr/>
        </p:nvSpPr>
        <p:spPr>
          <a:xfrm>
            <a:off x="152400" y="4837837"/>
            <a:ext cx="7924800" cy="1754326"/>
          </a:xfrm>
          <a:prstGeom prst="rect">
            <a:avLst/>
          </a:prstGeom>
          <a:noFill/>
        </p:spPr>
        <p:txBody>
          <a:bodyPr wrap="square" rtlCol="0">
            <a:spAutoFit/>
          </a:bodyPr>
          <a:lstStyle/>
          <a:p>
            <a:r>
              <a:rPr lang="en-US" sz="3600" b="1" dirty="0">
                <a:solidFill>
                  <a:srgbClr val="0070C0"/>
                </a:solidFill>
                <a:latin typeface="Times New Roman" pitchFamily="18" charset="0"/>
                <a:ea typeface="PMingLiU"/>
                <a:cs typeface="Times New Roman" pitchFamily="18" charset="0"/>
              </a:rPr>
              <a:t>=&gt; </a:t>
            </a:r>
            <a:r>
              <a:rPr lang="en-US" sz="3600" b="1" dirty="0" err="1">
                <a:solidFill>
                  <a:srgbClr val="0070C0"/>
                </a:solidFill>
                <a:effectLst/>
                <a:latin typeface="Times New Roman" pitchFamily="18" charset="0"/>
                <a:ea typeface="PMingLiU"/>
                <a:cs typeface="Times New Roman" pitchFamily="18" charset="0"/>
              </a:rPr>
              <a:t>Dù</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là</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cách</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đọc</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nào</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thì</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học</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sinh</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cũng</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phải</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là</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người</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đọc</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sách</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chủ</a:t>
            </a:r>
            <a:r>
              <a:rPr lang="en-US" sz="3600" b="1" dirty="0">
                <a:solidFill>
                  <a:srgbClr val="0070C0"/>
                </a:solidFill>
                <a:effectLst/>
                <a:latin typeface="Times New Roman" pitchFamily="18" charset="0"/>
                <a:ea typeface="PMingLiU"/>
                <a:cs typeface="Times New Roman" pitchFamily="18" charset="0"/>
              </a:rPr>
              <a:t> </a:t>
            </a:r>
            <a:r>
              <a:rPr lang="en-US" sz="3600" b="1" dirty="0" err="1">
                <a:solidFill>
                  <a:srgbClr val="0070C0"/>
                </a:solidFill>
                <a:effectLst/>
                <a:latin typeface="Times New Roman" pitchFamily="18" charset="0"/>
                <a:ea typeface="PMingLiU"/>
                <a:cs typeface="Times New Roman" pitchFamily="18" charset="0"/>
              </a:rPr>
              <a:t>động</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thì</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việc</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đọc</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sách</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mới</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có</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hiệu</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quả</a:t>
            </a:r>
            <a:r>
              <a:rPr lang="en-US" sz="3600" b="1" dirty="0">
                <a:solidFill>
                  <a:srgbClr val="0070C0"/>
                </a:solidFill>
                <a:latin typeface="Times New Roman" pitchFamily="18" charset="0"/>
                <a:ea typeface="PMingLiU"/>
                <a:cs typeface="Times New Roman" pitchFamily="18" charset="0"/>
              </a:rPr>
              <a:t> </a:t>
            </a:r>
            <a:r>
              <a:rPr lang="en-US" sz="3600" b="1" dirty="0" err="1">
                <a:solidFill>
                  <a:srgbClr val="0070C0"/>
                </a:solidFill>
                <a:latin typeface="Times New Roman" pitchFamily="18" charset="0"/>
                <a:ea typeface="PMingLiU"/>
                <a:cs typeface="Times New Roman" pitchFamily="18" charset="0"/>
              </a:rPr>
              <a:t>cao</a:t>
            </a:r>
            <a:r>
              <a:rPr lang="en-US" sz="3600" b="1" dirty="0">
                <a:solidFill>
                  <a:srgbClr val="0070C0"/>
                </a:solidFill>
                <a:latin typeface="Times New Roman" pitchFamily="18" charset="0"/>
                <a:ea typeface="PMingLiU"/>
                <a:cs typeface="Times New Roman" pitchFamily="18" charset="0"/>
              </a:rPr>
              <a:t>.</a:t>
            </a:r>
            <a:endParaRPr lang="en-US" sz="3600" b="1" dirty="0">
              <a:solidFill>
                <a:srgbClr val="0070C0"/>
              </a:solidFill>
              <a:latin typeface="Times New Roman" pitchFamily="18" charset="0"/>
              <a:cs typeface="Times New Roman" pitchFamily="18" charset="0"/>
            </a:endParaRPr>
          </a:p>
        </p:txBody>
      </p:sp>
      <p:pic>
        <p:nvPicPr>
          <p:cNvPr id="7"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5695950"/>
            <a:ext cx="158115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781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500"/>
                                        <p:tgtEl>
                                          <p:spTgt spid="4">
                                            <p:txEl>
                                              <p:pRg st="2" end="2"/>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wipe(down)">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Tổng hợp hình nền quyển sách đẹp nhấ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000" cy="7010400"/>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8">
            <a:extLst>
              <a:ext uri="{FF2B5EF4-FFF2-40B4-BE49-F238E27FC236}">
                <a16:creationId xmlns:a16="http://schemas.microsoft.com/office/drawing/2014/main" id="{58EF70F8-3482-4E06-9788-33DC5C6AD31C}"/>
              </a:ext>
            </a:extLst>
          </p:cNvPr>
          <p:cNvSpPr/>
          <p:nvPr/>
        </p:nvSpPr>
        <p:spPr>
          <a:xfrm>
            <a:off x="762000" y="1143000"/>
            <a:ext cx="8229600" cy="1481175"/>
          </a:xfrm>
          <a:prstGeom prst="rect">
            <a:avLst/>
          </a:prstGeom>
        </p:spPr>
        <p:txBody>
          <a:bodyPr wrap="square">
            <a:spAutoFit/>
          </a:bodyPr>
          <a:lstStyle/>
          <a:p>
            <a:pPr algn="ctr">
              <a:lnSpc>
                <a:spcPct val="150000"/>
              </a:lnSpc>
              <a:defRPr/>
            </a:pPr>
            <a:r>
              <a:rPr lang="en-US" altLang="zh-CN" sz="3200" b="1" dirty="0">
                <a:solidFill>
                  <a:srgbClr val="FF0000"/>
                </a:solidFill>
                <a:latin typeface="Times New Roman" pitchFamily="18" charset="0"/>
                <a:ea typeface="微软雅黑 Light"/>
                <a:cs typeface="Times New Roman" pitchFamily="18" charset="0"/>
              </a:rPr>
              <a:t>CHÚC CÁC CON CÓ NHỮNG GIỜ ĐỌC SÁCH BỔ ÍCH VÀ HIỆU QUẢ</a:t>
            </a:r>
            <a:endParaRPr lang="zh-CN" altLang="en-US" sz="3200" b="1" dirty="0">
              <a:solidFill>
                <a:srgbClr val="FF0000"/>
              </a:solidFill>
              <a:latin typeface="Times New Roman" pitchFamily="18" charset="0"/>
              <a:ea typeface="微软雅黑 Light"/>
              <a:cs typeface="Times New Roman" pitchFamily="18" charset="0"/>
            </a:endParaRPr>
          </a:p>
        </p:txBody>
      </p:sp>
    </p:spTree>
    <p:extLst>
      <p:ext uri="{BB962C8B-B14F-4D97-AF65-F5344CB8AC3E}">
        <p14:creationId xmlns:p14="http://schemas.microsoft.com/office/powerpoint/2010/main" val="2265138619"/>
      </p:ext>
    </p:extLst>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14:presetBounceEnd="33333">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33333">
                                          <p:cBhvr additive="base">
                                            <p:cTn id="7" dur="750" fill="hold"/>
                                            <p:tgtEl>
                                              <p:spTgt spid="5"/>
                                            </p:tgtEl>
                                            <p:attrNameLst>
                                              <p:attrName>ppt_x</p:attrName>
                                            </p:attrNameLst>
                                          </p:cBhvr>
                                          <p:tavLst>
                                            <p:tav tm="0">
                                              <p:val>
                                                <p:strVal val="1+#ppt_w/2"/>
                                              </p:val>
                                            </p:tav>
                                            <p:tav tm="100000">
                                              <p:val>
                                                <p:strVal val="#ppt_x"/>
                                              </p:val>
                                            </p:tav>
                                          </p:tavLst>
                                        </p:anim>
                                        <p:anim calcmode="lin" valueType="num" p14:bounceEnd="33333">
                                          <p:cBhvr additive="base">
                                            <p:cTn id="8" dur="75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1+#ppt_w/2"/>
                                              </p:val>
                                            </p:tav>
                                            <p:tav tm="100000">
                                              <p:val>
                                                <p:strVal val="#ppt_x"/>
                                              </p:val>
                                            </p:tav>
                                          </p:tavLst>
                                        </p:anim>
                                        <p:anim calcmode="lin" valueType="num">
                                          <p:cBhvr additive="base">
                                            <p:cTn id="8" dur="75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95400" y="2667000"/>
            <a:ext cx="6400800" cy="1446550"/>
          </a:xfrm>
          <a:prstGeom prst="rect">
            <a:avLst/>
          </a:prstGeom>
          <a:noFill/>
        </p:spPr>
        <p:txBody>
          <a:bodyPr wrap="square" rtlCol="0">
            <a:spAutoFit/>
          </a:bodyPr>
          <a:lstStyle/>
          <a:p>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cs typeface="Times New Roman" pitchFamily="18" charset="0"/>
              </a:rPr>
              <a:t>TUẦN 11, TIẾT </a:t>
            </a:r>
          </a:p>
          <a:p>
            <a:r>
              <a:rPr lang="en-US" sz="4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cs typeface="Times New Roman" pitchFamily="18" charset="0"/>
              </a:rPr>
              <a:t>ĐỌC SÁCH ĐIỆN TỬ</a:t>
            </a:r>
          </a:p>
        </p:txBody>
      </p:sp>
      <p:pic>
        <p:nvPicPr>
          <p:cNvPr id="2050"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88" y="41031"/>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7906" y="1447800"/>
            <a:ext cx="8880763" cy="1477328"/>
          </a:xfrm>
          <a:prstGeom prst="rect">
            <a:avLst/>
          </a:prstGeom>
          <a:noFill/>
          <a:ln w="57150">
            <a:solidFill>
              <a:srgbClr val="0000CC"/>
            </a:solidFill>
          </a:ln>
        </p:spPr>
        <p:txBody>
          <a:bodyPr wrap="square" rtlCol="0">
            <a:spAutoFit/>
          </a:bodyPr>
          <a:lstStyle/>
          <a:p>
            <a:pPr algn="ctr"/>
            <a:r>
              <a:rPr lang="en-US" sz="3600" b="1" dirty="0">
                <a:solidFill>
                  <a:srgbClr val="FF0000"/>
                </a:solidFill>
                <a:latin typeface="Times New Roman" pitchFamily="18" charset="0"/>
                <a:cs typeface="Times New Roman" pitchFamily="18" charset="0"/>
              </a:rPr>
              <a:t>TUẦN 11, </a:t>
            </a:r>
          </a:p>
          <a:p>
            <a:pPr algn="ctr"/>
            <a:r>
              <a:rPr lang="en-US" sz="5400" b="1" dirty="0">
                <a:solidFill>
                  <a:srgbClr val="FF0000"/>
                </a:solidFill>
                <a:latin typeface="Times New Roman" pitchFamily="18" charset="0"/>
                <a:cs typeface="Times New Roman" pitchFamily="18" charset="0"/>
              </a:rPr>
              <a:t>TIẾT  ĐỌC SÁCH ĐIỆN TỬ</a:t>
            </a:r>
          </a:p>
        </p:txBody>
      </p:sp>
    </p:spTree>
    <p:extLst>
      <p:ext uri="{BB962C8B-B14F-4D97-AF65-F5344CB8AC3E}">
        <p14:creationId xmlns:p14="http://schemas.microsoft.com/office/powerpoint/2010/main" val="339727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0"/>
            <a:ext cx="8686800" cy="7294305"/>
          </a:xfrm>
          <a:prstGeom prst="rect">
            <a:avLst/>
          </a:prstGeom>
          <a:noFill/>
        </p:spPr>
        <p:txBody>
          <a:bodyPr wrap="square" rtlCol="0">
            <a:spAutoFit/>
          </a:bodyPr>
          <a:lstStyle/>
          <a:p>
            <a:pPr marL="400050" indent="-400050">
              <a:buAutoNum type="romanUcPeriod"/>
            </a:pPr>
            <a:r>
              <a:rPr lang="en-US" sz="3600" b="1" dirty="0">
                <a:solidFill>
                  <a:srgbClr val="FF0000"/>
                </a:solidFill>
                <a:latin typeface="Times New Roman" pitchFamily="18" charset="0"/>
                <a:cs typeface="Times New Roman" pitchFamily="18" charset="0"/>
              </a:rPr>
              <a:t>MỤC ĐÍCH ĐỌC SÁCH</a:t>
            </a:r>
          </a:p>
          <a:p>
            <a:pPr marL="457200" indent="-457200">
              <a:buFontTx/>
              <a:buChar char="-"/>
            </a:pPr>
            <a:r>
              <a:rPr lang="vi-VN" sz="3600" b="0" dirty="0">
                <a:solidFill>
                  <a:schemeClr val="tx1">
                    <a:lumMod val="85000"/>
                    <a:lumOff val="15000"/>
                  </a:schemeClr>
                </a:solidFill>
                <a:effectLst/>
                <a:latin typeface="Times New Roman" pitchFamily="18" charset="0"/>
                <a:cs typeface="Times New Roman" pitchFamily="18" charset="0"/>
              </a:rPr>
              <a:t>Mục đích chung của việc đọc sách là </a:t>
            </a:r>
            <a:r>
              <a:rPr lang="en-US" sz="3600" b="0" dirty="0" err="1">
                <a:solidFill>
                  <a:schemeClr val="tx1">
                    <a:lumMod val="85000"/>
                    <a:lumOff val="15000"/>
                  </a:schemeClr>
                </a:solidFill>
                <a:effectLst/>
                <a:latin typeface="Times New Roman" pitchFamily="18" charset="0"/>
                <a:cs typeface="Times New Roman" pitchFamily="18" charset="0"/>
              </a:rPr>
              <a:t>tiếp</a:t>
            </a:r>
            <a:r>
              <a:rPr lang="en-US" sz="3600" b="0" dirty="0">
                <a:solidFill>
                  <a:schemeClr val="tx1">
                    <a:lumMod val="85000"/>
                    <a:lumOff val="15000"/>
                  </a:schemeClr>
                </a:solidFill>
                <a:effectLst/>
                <a:latin typeface="Times New Roman" pitchFamily="18" charset="0"/>
                <a:cs typeface="Times New Roman" pitchFamily="18" charset="0"/>
              </a:rPr>
              <a:t> </a:t>
            </a:r>
            <a:r>
              <a:rPr lang="en-US" sz="3600" b="0" dirty="0" err="1">
                <a:solidFill>
                  <a:schemeClr val="tx1">
                    <a:lumMod val="85000"/>
                    <a:lumOff val="15000"/>
                  </a:schemeClr>
                </a:solidFill>
                <a:effectLst/>
                <a:latin typeface="Times New Roman" pitchFamily="18" charset="0"/>
                <a:cs typeface="Times New Roman" pitchFamily="18" charset="0"/>
              </a:rPr>
              <a:t>thu</a:t>
            </a:r>
            <a:r>
              <a:rPr lang="en-US" sz="3600" b="0" dirty="0">
                <a:solidFill>
                  <a:schemeClr val="tx1">
                    <a:lumMod val="85000"/>
                    <a:lumOff val="15000"/>
                  </a:schemeClr>
                </a:solidFill>
                <a:effectLst/>
                <a:latin typeface="Times New Roman" pitchFamily="18" charset="0"/>
                <a:cs typeface="Times New Roman" pitchFamily="18" charset="0"/>
              </a:rPr>
              <a:t> tri </a:t>
            </a:r>
            <a:r>
              <a:rPr lang="en-US" sz="3600" b="0" dirty="0" err="1">
                <a:solidFill>
                  <a:schemeClr val="tx1">
                    <a:lumMod val="85000"/>
                    <a:lumOff val="15000"/>
                  </a:schemeClr>
                </a:solidFill>
                <a:effectLst/>
                <a:latin typeface="Times New Roman" pitchFamily="18" charset="0"/>
                <a:cs typeface="Times New Roman" pitchFamily="18" charset="0"/>
              </a:rPr>
              <a:t>thức</a:t>
            </a:r>
            <a:r>
              <a:rPr lang="en-US" sz="3600" b="0" dirty="0">
                <a:solidFill>
                  <a:schemeClr val="tx1">
                    <a:lumMod val="85000"/>
                    <a:lumOff val="15000"/>
                  </a:schemeClr>
                </a:solidFill>
                <a:effectLst/>
                <a:latin typeface="Times New Roman" pitchFamily="18" charset="0"/>
                <a:cs typeface="Times New Roman" pitchFamily="18" charset="0"/>
              </a:rPr>
              <a:t> </a:t>
            </a:r>
            <a:r>
              <a:rPr lang="en-US" sz="3600" b="0" dirty="0" err="1">
                <a:solidFill>
                  <a:schemeClr val="tx1">
                    <a:lumMod val="85000"/>
                    <a:lumOff val="15000"/>
                  </a:schemeClr>
                </a:solidFill>
                <a:effectLst/>
                <a:latin typeface="Times New Roman" pitchFamily="18" charset="0"/>
                <a:cs typeface="Times New Roman" pitchFamily="18" charset="0"/>
              </a:rPr>
              <a:t>của</a:t>
            </a:r>
            <a:r>
              <a:rPr lang="en-US" sz="3600" b="0" dirty="0">
                <a:solidFill>
                  <a:schemeClr val="tx1">
                    <a:lumMod val="85000"/>
                    <a:lumOff val="15000"/>
                  </a:schemeClr>
                </a:solidFill>
                <a:effectLst/>
                <a:latin typeface="Times New Roman" pitchFamily="18" charset="0"/>
                <a:cs typeface="Times New Roman" pitchFamily="18" charset="0"/>
              </a:rPr>
              <a:t> </a:t>
            </a:r>
            <a:r>
              <a:rPr lang="en-US" sz="3600" b="0" dirty="0" err="1">
                <a:solidFill>
                  <a:schemeClr val="tx1">
                    <a:lumMod val="85000"/>
                    <a:lumOff val="15000"/>
                  </a:schemeClr>
                </a:solidFill>
                <a:effectLst/>
                <a:latin typeface="Times New Roman" pitchFamily="18" charset="0"/>
                <a:cs typeface="Times New Roman" pitchFamily="18" charset="0"/>
              </a:rPr>
              <a:t>nhân</a:t>
            </a:r>
            <a:r>
              <a:rPr lang="en-US" sz="3600" b="0" dirty="0">
                <a:solidFill>
                  <a:schemeClr val="tx1">
                    <a:lumMod val="85000"/>
                    <a:lumOff val="15000"/>
                  </a:schemeClr>
                </a:solidFill>
                <a:effectLst/>
                <a:latin typeface="Times New Roman" pitchFamily="18" charset="0"/>
                <a:cs typeface="Times New Roman" pitchFamily="18" charset="0"/>
              </a:rPr>
              <a:t> </a:t>
            </a:r>
            <a:r>
              <a:rPr lang="en-US" sz="3600" b="0" dirty="0" err="1">
                <a:solidFill>
                  <a:schemeClr val="tx1">
                    <a:lumMod val="85000"/>
                    <a:lumOff val="15000"/>
                  </a:schemeClr>
                </a:solidFill>
                <a:effectLst/>
                <a:latin typeface="Times New Roman" pitchFamily="18" charset="0"/>
                <a:cs typeface="Times New Roman" pitchFamily="18" charset="0"/>
              </a:rPr>
              <a:t>loại</a:t>
            </a:r>
            <a:r>
              <a:rPr lang="en-US" sz="3600" dirty="0">
                <a:solidFill>
                  <a:schemeClr val="tx1">
                    <a:lumMod val="85000"/>
                    <a:lumOff val="15000"/>
                  </a:schemeClr>
                </a:solidFill>
                <a:latin typeface="Times New Roman" pitchFamily="18" charset="0"/>
                <a:cs typeface="Times New Roman" pitchFamily="18" charset="0"/>
              </a:rPr>
              <a:t>, </a:t>
            </a:r>
            <a:r>
              <a:rPr lang="vi-VN" sz="3600" b="0" dirty="0">
                <a:solidFill>
                  <a:schemeClr val="tx1">
                    <a:lumMod val="85000"/>
                    <a:lumOff val="15000"/>
                  </a:schemeClr>
                </a:solidFill>
                <a:effectLst/>
                <a:latin typeface="Times New Roman" pitchFamily="18" charset="0"/>
                <a:cs typeface="Times New Roman" pitchFamily="18" charset="0"/>
              </a:rPr>
              <a:t>nâng cao nhận thức, hiểu biết về những vấn đề nào đó trong đời sống, chính trị xã hội …</a:t>
            </a:r>
            <a:endParaRPr lang="en-US" sz="3600" b="0" dirty="0">
              <a:solidFill>
                <a:schemeClr val="tx1">
                  <a:lumMod val="85000"/>
                  <a:lumOff val="15000"/>
                </a:schemeClr>
              </a:solidFill>
              <a:effectLst/>
              <a:latin typeface="Times New Roman" pitchFamily="18" charset="0"/>
              <a:cs typeface="Times New Roman" pitchFamily="18" charset="0"/>
            </a:endParaRPr>
          </a:p>
          <a:p>
            <a:pPr marL="457200" indent="-457200">
              <a:buFontTx/>
              <a:buChar char="-"/>
            </a:pPr>
            <a:r>
              <a:rPr lang="vi-VN" sz="3600" b="0" dirty="0">
                <a:solidFill>
                  <a:schemeClr val="tx1">
                    <a:lumMod val="85000"/>
                    <a:lumOff val="15000"/>
                  </a:schemeClr>
                </a:solidFill>
                <a:effectLst/>
                <a:latin typeface="Times New Roman" pitchFamily="18" charset="0"/>
                <a:cs typeface="Times New Roman" pitchFamily="18" charset="0"/>
              </a:rPr>
              <a:t>Ngoài mục đích chung, có mục đích riêng do nhu cầu của từng người đọc</a:t>
            </a:r>
            <a:r>
              <a:rPr lang="en-US" sz="3600" b="0" dirty="0">
                <a:solidFill>
                  <a:schemeClr val="tx1">
                    <a:lumMod val="85000"/>
                    <a:lumOff val="15000"/>
                  </a:schemeClr>
                </a:solidFill>
                <a:effectLst/>
                <a:latin typeface="Times New Roman" pitchFamily="18" charset="0"/>
                <a:cs typeface="Times New Roman" pitchFamily="18" charset="0"/>
              </a:rPr>
              <a:t>:</a:t>
            </a:r>
          </a:p>
          <a:p>
            <a:r>
              <a:rPr lang="en-US" sz="3600" dirty="0">
                <a:solidFill>
                  <a:schemeClr val="tx1">
                    <a:lumMod val="85000"/>
                    <a:lumOff val="15000"/>
                  </a:schemeClr>
                </a:solidFill>
                <a:latin typeface="Times New Roman" pitchFamily="18" charset="0"/>
                <a:cs typeface="Times New Roman" pitchFamily="18" charset="0"/>
              </a:rPr>
              <a:t>+ </a:t>
            </a:r>
            <a:r>
              <a:rPr lang="vi-VN" sz="3600" dirty="0">
                <a:solidFill>
                  <a:schemeClr val="tx1">
                    <a:lumMod val="85000"/>
                    <a:lumOff val="15000"/>
                  </a:schemeClr>
                </a:solidFill>
                <a:latin typeface="Times New Roman" pitchFamily="18" charset="0"/>
                <a:cs typeface="Times New Roman" pitchFamily="18" charset="0"/>
              </a:rPr>
              <a:t>Đọc sách còn là cách hoàn thiện nhân cách, đạo đức của con người.</a:t>
            </a:r>
          </a:p>
          <a:p>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Đọc</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sách</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hỗ</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trợ</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cho</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việc</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học</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kiến</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thức</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trên</a:t>
            </a:r>
            <a:r>
              <a:rPr lang="en-US" sz="3600" dirty="0">
                <a:solidFill>
                  <a:schemeClr val="tx1">
                    <a:lumMod val="85000"/>
                    <a:lumOff val="15000"/>
                  </a:schemeClr>
                </a:solidFill>
                <a:latin typeface="Times New Roman" pitchFamily="18" charset="0"/>
                <a:cs typeface="Times New Roman" pitchFamily="18" charset="0"/>
              </a:rPr>
              <a:t> </a:t>
            </a:r>
            <a:r>
              <a:rPr lang="en-US" sz="3600" dirty="0" err="1">
                <a:solidFill>
                  <a:schemeClr val="tx1">
                    <a:lumMod val="85000"/>
                    <a:lumOff val="15000"/>
                  </a:schemeClr>
                </a:solidFill>
                <a:latin typeface="Times New Roman" pitchFamily="18" charset="0"/>
                <a:cs typeface="Times New Roman" pitchFamily="18" charset="0"/>
              </a:rPr>
              <a:t>lớp</a:t>
            </a:r>
            <a:r>
              <a:rPr lang="en-US" sz="3600" dirty="0">
                <a:solidFill>
                  <a:schemeClr val="tx1">
                    <a:lumMod val="85000"/>
                    <a:lumOff val="15000"/>
                  </a:schemeClr>
                </a:solidFill>
                <a:latin typeface="Times New Roman" pitchFamily="18" charset="0"/>
                <a:cs typeface="Times New Roman" pitchFamily="18" charset="0"/>
              </a:rPr>
              <a:t>.</a:t>
            </a:r>
          </a:p>
          <a:p>
            <a:pPr lvl="0"/>
            <a:r>
              <a:rPr lang="en-US" sz="3600" dirty="0">
                <a:solidFill>
                  <a:schemeClr val="tx1">
                    <a:lumMod val="85000"/>
                    <a:lumOff val="15000"/>
                  </a:schemeClr>
                </a:solidFill>
                <a:latin typeface="Times New Roman" pitchFamily="18" charset="0"/>
                <a:cs typeface="Times New Roman" pitchFamily="18" charset="0"/>
              </a:rPr>
              <a:t>+ </a:t>
            </a:r>
            <a:r>
              <a:rPr lang="vi-VN" sz="3600" dirty="0">
                <a:solidFill>
                  <a:schemeClr val="tx1">
                    <a:lumMod val="85000"/>
                    <a:lumOff val="15000"/>
                  </a:schemeClr>
                </a:solidFill>
                <a:latin typeface="Times New Roman" pitchFamily="18" charset="0"/>
                <a:cs typeface="Times New Roman" pitchFamily="18" charset="0"/>
              </a:rPr>
              <a:t>Làm cho tâm hồn thư thái, dễ chịu.</a:t>
            </a:r>
          </a:p>
          <a:p>
            <a:pPr marL="285750" indent="-285750">
              <a:buFontTx/>
              <a:buChar char="-"/>
            </a:pPr>
            <a:endParaRPr lang="en-US" sz="3600" dirty="0">
              <a:solidFill>
                <a:schemeClr val="tx1">
                  <a:lumMod val="85000"/>
                  <a:lumOff val="15000"/>
                </a:schemeClr>
              </a:solidFill>
            </a:endParaRPr>
          </a:p>
        </p:txBody>
      </p:sp>
      <p:pic>
        <p:nvPicPr>
          <p:cNvPr id="5"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62850" y="5715000"/>
            <a:ext cx="158115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89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wipe(down)">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wipe(down)">
                                      <p:cBhvr>
                                        <p:cTn id="19" dur="500"/>
                                        <p:tgtEl>
                                          <p:spTgt spid="4">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wipe(down)">
                                      <p:cBhvr>
                                        <p:cTn id="25" dur="500"/>
                                        <p:tgtEl>
                                          <p:spTgt spid="4">
                                            <p:txEl>
                                              <p:pRg st="4" end="4"/>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916"/>
            <a:ext cx="9144000" cy="690091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57200" y="318655"/>
            <a:ext cx="8458200" cy="3170099"/>
          </a:xfrm>
          <a:prstGeom prst="rect">
            <a:avLst/>
          </a:prstGeom>
          <a:noFill/>
        </p:spPr>
        <p:txBody>
          <a:bodyPr wrap="square" rtlCol="0">
            <a:spAutoFit/>
          </a:bodyPr>
          <a:lstStyle/>
          <a:p>
            <a:r>
              <a:rPr lang="en-US" sz="4000" b="1" dirty="0">
                <a:solidFill>
                  <a:srgbClr val="FF0000"/>
                </a:solidFill>
                <a:latin typeface="Times New Roman" pitchFamily="18" charset="0"/>
                <a:cs typeface="Times New Roman" pitchFamily="18" charset="0"/>
              </a:rPr>
              <a:t>II.  CHỌN SÁCH ĐỌC</a:t>
            </a:r>
          </a:p>
          <a:p>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Dựa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vào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mục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đích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nội</a:t>
            </a:r>
            <a:r>
              <a:rPr lang="en-US" sz="4000" dirty="0">
                <a:latin typeface="Times New Roman" pitchFamily="18" charset="0"/>
                <a:cs typeface="Times New Roman" pitchFamily="18" charset="0"/>
              </a:rPr>
              <a:t> dung </a:t>
            </a:r>
            <a:r>
              <a:rPr lang="en-US" sz="4000" dirty="0" err="1">
                <a:latin typeface="Times New Roman" pitchFamily="18" charset="0"/>
                <a:cs typeface="Times New Roman" pitchFamily="18" charset="0"/>
              </a:rPr>
              <a:t>kiến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thức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cần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tìm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hiểu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để</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lựa</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chọn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sách</a:t>
            </a:r>
            <a:r>
              <a:rPr lang="en-US" sz="4000" dirty="0">
                <a:latin typeface="Times New Roman" pitchFamily="18" charset="0"/>
                <a:cs typeface="Times New Roman" pitchFamily="18" charset="0"/>
              </a:rPr>
              <a:t>.</a:t>
            </a:r>
          </a:p>
          <a:p>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Tìm</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nguồn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sách</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điện</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tử</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phục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vụ</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cho</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nhu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cầu</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đọc</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sách</a:t>
            </a:r>
            <a:r>
              <a:rPr lang="en-US" sz="4000" dirty="0">
                <a:latin typeface="Times New Roman" pitchFamily="18" charset="0"/>
                <a:cs typeface="Times New Roman" pitchFamily="18" charset="0"/>
              </a:rPr>
              <a:t>. </a:t>
            </a:r>
          </a:p>
        </p:txBody>
      </p:sp>
    </p:spTree>
    <p:extLst>
      <p:ext uri="{BB962C8B-B14F-4D97-AF65-F5344CB8AC3E}">
        <p14:creationId xmlns:p14="http://schemas.microsoft.com/office/powerpoint/2010/main" val="113720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down)">
                                      <p:cBhvr>
                                        <p:cTn id="12" dur="500"/>
                                        <p:tgtEl>
                                          <p:spTgt spid="7">
                                            <p:txEl>
                                              <p:pRg st="1" end="1"/>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down)">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228600"/>
            <a:ext cx="8382000" cy="6186309"/>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III. CÁC BƯỚC TIẾN HÀNH ĐỂ VIỆC ĐỌC SÁCH CÓ HIỆU QUẢ</a:t>
            </a:r>
          </a:p>
          <a:p>
            <a:endParaRPr lang="en-US" sz="3600" dirty="0">
              <a:solidFill>
                <a:srgbClr val="FF0000"/>
              </a:solidFill>
              <a:latin typeface="Times New Roman" pitchFamily="18" charset="0"/>
              <a:cs typeface="Times New Roman" pitchFamily="18" charset="0"/>
            </a:endParaRPr>
          </a:p>
          <a:p>
            <a:pPr marL="342900" indent="-342900">
              <a:buAutoNum type="arabicPeriod"/>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Xác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định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đích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đọc</a:t>
            </a:r>
            <a:endParaRPr lang="en-US" sz="3600" dirty="0">
              <a:latin typeface="Times New Roman" pitchFamily="18" charset="0"/>
              <a:cs typeface="Times New Roman" pitchFamily="18" charset="0"/>
            </a:endParaRPr>
          </a:p>
          <a:p>
            <a:pPr marL="342900" indent="-342900">
              <a:buAutoNum type="arabicPeriod"/>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Tìm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hiểu</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địa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chỉ</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của</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sách</a:t>
            </a:r>
            <a:endParaRPr lang="en-US" sz="3600" dirty="0">
              <a:latin typeface="Times New Roman" pitchFamily="18" charset="0"/>
              <a:cs typeface="Times New Roman" pitchFamily="18" charset="0"/>
            </a:endParaRPr>
          </a:p>
          <a:p>
            <a:pPr marL="342900" indent="-342900">
              <a:buAutoNum type="arabicPeriod"/>
            </a:pP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Xem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mục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lục</a:t>
            </a:r>
            <a:endParaRPr lang="en-US" sz="3600" dirty="0">
              <a:latin typeface="Times New Roman" pitchFamily="18" charset="0"/>
              <a:cs typeface="Times New Roman" pitchFamily="18" charset="0"/>
            </a:endParaRPr>
          </a:p>
          <a:p>
            <a:pPr marL="342900" indent="-342900">
              <a:buAutoNum type="arabicPeriod"/>
            </a:pPr>
            <a:r>
              <a:rPr lang="en-US" sz="3600" dirty="0">
                <a:solidFill>
                  <a:srgbClr val="212121"/>
                </a:solidFill>
                <a:latin typeface="Times New Roman" pitchFamily="18" charset="0"/>
                <a:cs typeface="Times New Roman" pitchFamily="18" charset="0"/>
              </a:rPr>
              <a:t> </a:t>
            </a:r>
            <a:r>
              <a:rPr lang="vi-VN" sz="3600" dirty="0">
                <a:solidFill>
                  <a:srgbClr val="212121"/>
                </a:solidFill>
                <a:latin typeface="Times New Roman" pitchFamily="18" charset="0"/>
                <a:cs typeface="Times New Roman" pitchFamily="18" charset="0"/>
              </a:rPr>
              <a:t>Xem lời giới thiệu, lời tựa, lời nói đầu.</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5. </a:t>
            </a:r>
            <a:r>
              <a:rPr lang="en-US" sz="3600" dirty="0" err="1">
                <a:latin typeface="Times New Roman" pitchFamily="18" charset="0"/>
                <a:cs typeface="Times New Roman" pitchFamily="18" charset="0"/>
              </a:rPr>
              <a:t>Xem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lời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kết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luận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tóm</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tắt</a:t>
            </a:r>
            <a:r>
              <a:rPr lang="en-US" sz="3600" dirty="0">
                <a:latin typeface="Times New Roman" pitchFamily="18" charset="0"/>
                <a:cs typeface="Times New Roman" pitchFamily="18" charset="0"/>
              </a:rPr>
              <a:t> ở </a:t>
            </a:r>
            <a:r>
              <a:rPr lang="en-US" sz="3600" dirty="0" err="1">
                <a:latin typeface="Times New Roman" pitchFamily="18" charset="0"/>
                <a:cs typeface="Times New Roman" pitchFamily="18" charset="0"/>
              </a:rPr>
              <a:t>cuối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trang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sách</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6.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một</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đoạn</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7.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thực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sự</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sâu</a:t>
            </a:r>
            <a:r>
              <a:rPr lang="en-US" sz="3600" dirty="0">
                <a:latin typeface="Times New Roman" pitchFamily="18" charset="0"/>
                <a:cs typeface="Times New Roman" pitchFamily="18" charset="0"/>
              </a:rPr>
              <a:t>)</a:t>
            </a:r>
          </a:p>
        </p:txBody>
      </p:sp>
      <p:pic>
        <p:nvPicPr>
          <p:cNvPr id="4"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715000"/>
            <a:ext cx="1581150" cy="1085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809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down)">
                                      <p:cBhvr>
                                        <p:cTn id="12" dur="500"/>
                                        <p:tgtEl>
                                          <p:spTgt spid="5">
                                            <p:txEl>
                                              <p:pRg st="2" end="2"/>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down)">
                                      <p:cBhvr>
                                        <p:cTn id="15" dur="500"/>
                                        <p:tgtEl>
                                          <p:spTgt spid="5">
                                            <p:txEl>
                                              <p:pRg st="3" end="3"/>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wipe(down)">
                                      <p:cBhvr>
                                        <p:cTn id="18" dur="500"/>
                                        <p:tgtEl>
                                          <p:spTgt spid="5">
                                            <p:txEl>
                                              <p:pRg st="4" end="4"/>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wipe(down)">
                                      <p:cBhvr>
                                        <p:cTn id="21" dur="500"/>
                                        <p:tgtEl>
                                          <p:spTgt spid="5">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wipe(down)">
                                      <p:cBhvr>
                                        <p:cTn id="24" dur="500"/>
                                        <p:tgtEl>
                                          <p:spTgt spid="5">
                                            <p:txEl>
                                              <p:pRg st="6" end="6"/>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wipe(down)">
                                      <p:cBhvr>
                                        <p:cTn id="27" dur="500"/>
                                        <p:tgtEl>
                                          <p:spTgt spid="5">
                                            <p:txEl>
                                              <p:pRg st="7" end="7"/>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Effect transition="in" filter="wipe(down)">
                                      <p:cBhvr>
                                        <p:cTn id="30"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345" y="146967"/>
            <a:ext cx="8686800" cy="584775"/>
          </a:xfrm>
          <a:prstGeom prst="rect">
            <a:avLst/>
          </a:prstGeom>
          <a:noFill/>
        </p:spPr>
        <p:txBody>
          <a:bodyPr wrap="square" rtlCol="0">
            <a:spAutoFit/>
          </a:bodyPr>
          <a:lstStyle/>
          <a:p>
            <a:pPr algn="ctr"/>
            <a:r>
              <a:rPr lang="en-US" sz="3200" dirty="0">
                <a:solidFill>
                  <a:srgbClr val="FF0000"/>
                </a:solidFill>
                <a:latin typeface="Times New Roman" pitchFamily="18" charset="0"/>
                <a:cs typeface="Times New Roman" pitchFamily="18" charset="0"/>
              </a:rPr>
              <a:t>Có nhiều kênh you tube, trang wed để đọc sách</a:t>
            </a:r>
          </a:p>
        </p:txBody>
      </p:sp>
      <p:sp>
        <p:nvSpPr>
          <p:cNvPr id="6" name="TextBox 5"/>
          <p:cNvSpPr txBox="1"/>
          <p:nvPr/>
        </p:nvSpPr>
        <p:spPr>
          <a:xfrm>
            <a:off x="76200" y="764436"/>
            <a:ext cx="9067800" cy="646331"/>
          </a:xfrm>
          <a:prstGeom prst="rect">
            <a:avLst/>
          </a:prstGeom>
          <a:noFill/>
        </p:spPr>
        <p:txBody>
          <a:bodyPr wrap="square" rtlCol="0">
            <a:spAutoFit/>
          </a:bodyPr>
          <a:lstStyle/>
          <a:p>
            <a:r>
              <a:rPr lang="en-US" sz="3600" dirty="0">
                <a:latin typeface="Times New Roman" pitchFamily="18" charset="0"/>
                <a:cs typeface="Times New Roman" pitchFamily="18" charset="0"/>
              </a:rPr>
              <a:t>1. SGK, </a:t>
            </a:r>
            <a:r>
              <a:rPr lang="en-US" sz="3600" dirty="0" err="1">
                <a:latin typeface="Times New Roman" pitchFamily="18" charset="0"/>
                <a:cs typeface="Times New Roman" pitchFamily="18" charset="0"/>
              </a:rPr>
              <a:t>Sách</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bài</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tập</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cho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giáo</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viên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và</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học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sinh</a:t>
            </a:r>
            <a:endParaRPr lang="en-US" sz="3600" dirty="0">
              <a:latin typeface="Times New Roman" pitchFamily="18" charset="0"/>
              <a:cs typeface="Times New Roman" pitchFamily="18" charset="0"/>
            </a:endParaRPr>
          </a:p>
        </p:txBody>
      </p:sp>
      <p:sp>
        <p:nvSpPr>
          <p:cNvPr id="7" name="TextBox 6"/>
          <p:cNvSpPr txBox="1"/>
          <p:nvPr/>
        </p:nvSpPr>
        <p:spPr>
          <a:xfrm>
            <a:off x="90055" y="1423799"/>
            <a:ext cx="9067800" cy="1754326"/>
          </a:xfrm>
          <a:prstGeom prst="rect">
            <a:avLst/>
          </a:prstGeom>
          <a:noFill/>
        </p:spPr>
        <p:txBody>
          <a:bodyPr wrap="square" rtlCol="0">
            <a:spAutoFit/>
          </a:bodyPr>
          <a:lstStyle/>
          <a:p>
            <a:r>
              <a:rPr lang="en-US" sz="3600" dirty="0">
                <a:latin typeface="Times New Roman" pitchFamily="18" charset="0"/>
                <a:cs typeface="Times New Roman" pitchFamily="18" charset="0"/>
              </a:rPr>
              <a:t>2. </a:t>
            </a:r>
            <a:r>
              <a:rPr lang="en-US" sz="3600" dirty="0" err="1">
                <a:latin typeface="Times New Roman" pitchFamily="18" charset="0"/>
                <a:cs typeface="Times New Roman" pitchFamily="18" charset="0"/>
              </a:rPr>
              <a:t>Đăng</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nhập</a:t>
            </a:r>
            <a:r>
              <a:rPr lang="en-US" sz="3600" dirty="0">
                <a:latin typeface="Times New Roman" pitchFamily="18" charset="0"/>
                <a:cs typeface="Times New Roman" pitchFamily="18" charset="0"/>
              </a:rPr>
              <a:t> Google: “</a:t>
            </a:r>
            <a:r>
              <a:rPr lang="vi-VN" sz="3600" dirty="0">
                <a:latin typeface="Times New Roman" pitchFamily="18" charset="0"/>
                <a:cs typeface="Times New Roman" pitchFamily="18" charset="0"/>
              </a:rPr>
              <a:t>Hướng dẫn đăng nhập tài khoản đọc sách thư viện và giới thiệu một số website đọc sách hữu ích năm </a:t>
            </a:r>
            <a:r>
              <a:rPr lang="en-US" sz="3600" dirty="0">
                <a:latin typeface="Times New Roman" pitchFamily="18" charset="0"/>
                <a:cs typeface="Times New Roman" pitchFamily="18" charset="0"/>
              </a:rPr>
              <a:t>20</a:t>
            </a:r>
            <a:r>
              <a:rPr lang="vi-VN" sz="3600" dirty="0">
                <a:latin typeface="Times New Roman" pitchFamily="18" charset="0"/>
                <a:cs typeface="Times New Roman" pitchFamily="18" charset="0"/>
              </a:rPr>
              <a:t>21</a:t>
            </a:r>
            <a:r>
              <a:rPr lang="en-US" sz="3600" dirty="0">
                <a:latin typeface="Times New Roman" pitchFamily="18" charset="0"/>
                <a:cs typeface="Times New Roman" pitchFamily="18" charset="0"/>
              </a:rPr>
              <a:t>, 20</a:t>
            </a:r>
            <a:r>
              <a:rPr lang="vi-VN" sz="3600" dirty="0">
                <a:latin typeface="Times New Roman" pitchFamily="18" charset="0"/>
                <a:cs typeface="Times New Roman" pitchFamily="18" charset="0"/>
              </a:rPr>
              <a:t>22</a:t>
            </a:r>
            <a:r>
              <a:rPr lang="en-US" sz="3600"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p:txBody>
      </p:sp>
      <p:sp>
        <p:nvSpPr>
          <p:cNvPr id="8" name="TextBox 7"/>
          <p:cNvSpPr txBox="1"/>
          <p:nvPr/>
        </p:nvSpPr>
        <p:spPr>
          <a:xfrm>
            <a:off x="110837" y="3178125"/>
            <a:ext cx="8686800" cy="646331"/>
          </a:xfrm>
          <a:prstGeom prst="rect">
            <a:avLst/>
          </a:prstGeom>
          <a:noFill/>
        </p:spPr>
        <p:txBody>
          <a:bodyPr wrap="square" rtlCol="0">
            <a:spAutoFit/>
          </a:bodyPr>
          <a:lstStyle/>
          <a:p>
            <a:r>
              <a:rPr lang="en-US" sz="3600" dirty="0">
                <a:latin typeface="Times New Roman" pitchFamily="18" charset="0"/>
                <a:cs typeface="Times New Roman" pitchFamily="18" charset="0"/>
              </a:rPr>
              <a:t>3. 10 </a:t>
            </a:r>
            <a:r>
              <a:rPr lang="en-US" sz="3600" dirty="0" err="1">
                <a:latin typeface="Times New Roman" pitchFamily="18" charset="0"/>
                <a:cs typeface="Times New Roman" pitchFamily="18" charset="0"/>
              </a:rPr>
              <a:t>trang</a:t>
            </a:r>
            <a:r>
              <a:rPr lang="en-US" sz="3600" dirty="0">
                <a:latin typeface="Times New Roman" pitchFamily="18" charset="0"/>
                <a:cs typeface="Times New Roman" pitchFamily="18" charset="0"/>
              </a:rPr>
              <a:t> wed </a:t>
            </a:r>
            <a:r>
              <a:rPr lang="en-US" sz="3600" dirty="0" err="1">
                <a:latin typeface="Times New Roman" pitchFamily="18" charset="0"/>
                <a:cs typeface="Times New Roman" pitchFamily="18" charset="0"/>
              </a:rPr>
              <a:t>đọc</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sách</a:t>
            </a:r>
            <a:r>
              <a:rPr lang="en-US" sz="3600" dirty="0">
                <a:latin typeface="Times New Roman" pitchFamily="18" charset="0"/>
                <a:cs typeface="Times New Roman" pitchFamily="18" charset="0"/>
              </a:rPr>
              <a:t> online </a:t>
            </a:r>
            <a:r>
              <a:rPr lang="en-US" sz="3600" dirty="0" err="1">
                <a:latin typeface="Times New Roman" pitchFamily="18" charset="0"/>
                <a:cs typeface="Times New Roman" pitchFamily="18" charset="0"/>
              </a:rPr>
              <a:t>miễn</a:t>
            </a:r>
            <a:r>
              <a:rPr lang="en-US" sz="3600" dirty="0">
                <a:latin typeface="Times New Roman" pitchFamily="18" charset="0"/>
                <a:cs typeface="Times New Roman" pitchFamily="18" charset="0"/>
              </a:rPr>
              <a:t> </a:t>
            </a:r>
            <a:r>
              <a:rPr lang="en-US" sz="3600" dirty="0" err="1">
                <a:latin typeface="Times New Roman" pitchFamily="18" charset="0"/>
                <a:cs typeface="Times New Roman" pitchFamily="18" charset="0"/>
              </a:rPr>
              <a:t>phí</a:t>
            </a:r>
            <a:r>
              <a:rPr lang="en-US" sz="3600" dirty="0">
                <a:latin typeface="Times New Roman" pitchFamily="18" charset="0"/>
                <a:cs typeface="Times New Roman" pitchFamily="18" charset="0"/>
              </a:rPr>
              <a:t> </a:t>
            </a:r>
            <a:endParaRPr lang="vi-VN" sz="3600" dirty="0">
              <a:latin typeface="Times New Roman" pitchFamily="18" charset="0"/>
              <a:cs typeface="Times New Roman" pitchFamily="18" charset="0"/>
            </a:endParaRPr>
          </a:p>
        </p:txBody>
      </p:sp>
      <p:sp>
        <p:nvSpPr>
          <p:cNvPr id="9" name="TextBox 8"/>
          <p:cNvSpPr txBox="1"/>
          <p:nvPr/>
        </p:nvSpPr>
        <p:spPr>
          <a:xfrm>
            <a:off x="194828" y="4882276"/>
            <a:ext cx="8394989" cy="954107"/>
          </a:xfrm>
          <a:prstGeom prst="rect">
            <a:avLst/>
          </a:prstGeom>
          <a:noFill/>
        </p:spPr>
        <p:txBody>
          <a:bodyPr wrap="square" rtlCol="0">
            <a:spAutoFit/>
          </a:bodyPr>
          <a:lstStyle/>
          <a:p>
            <a:r>
              <a:rPr lang="en-US" sz="2800" dirty="0">
                <a:solidFill>
                  <a:srgbClr val="FF0000"/>
                </a:solidFill>
                <a:latin typeface="Times New Roman" pitchFamily="18" charset="0"/>
                <a:cs typeface="Times New Roman" pitchFamily="18" charset="0"/>
              </a:rPr>
              <a:t>=&gt; </a:t>
            </a:r>
            <a:r>
              <a:rPr lang="en-US" sz="2800" dirty="0" err="1">
                <a:solidFill>
                  <a:srgbClr val="FF0000"/>
                </a:solidFill>
                <a:latin typeface="Times New Roman" pitchFamily="18" charset="0"/>
                <a:cs typeface="Times New Roman" pitchFamily="18" charset="0"/>
              </a:rPr>
              <a:t>Tùy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theo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mục</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đích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cầu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tìm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hiểu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chúng</a:t>
            </a:r>
            <a:r>
              <a:rPr lang="en-US" sz="2800" dirty="0">
                <a:solidFill>
                  <a:srgbClr val="FF0000"/>
                </a:solidFill>
                <a:latin typeface="Times New Roman" pitchFamily="18" charset="0"/>
                <a:cs typeface="Times New Roman" pitchFamily="18" charset="0"/>
              </a:rPr>
              <a:t> ta </a:t>
            </a:r>
            <a:r>
              <a:rPr lang="en-US" sz="2800" dirty="0" err="1">
                <a:solidFill>
                  <a:srgbClr val="FF0000"/>
                </a:solidFill>
                <a:latin typeface="Times New Roman" pitchFamily="18" charset="0"/>
                <a:cs typeface="Times New Roman" pitchFamily="18" charset="0"/>
              </a:rPr>
              <a:t>sẽ</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đăng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nhập</a:t>
            </a:r>
            <a:r>
              <a:rPr lang="en-US" sz="2800" dirty="0">
                <a:solidFill>
                  <a:srgbClr val="FF0000"/>
                </a:solidFill>
                <a:latin typeface="Times New Roman" pitchFamily="18" charset="0"/>
                <a:cs typeface="Times New Roman" pitchFamily="18" charset="0"/>
              </a:rPr>
              <a:t> Google  </a:t>
            </a:r>
            <a:r>
              <a:rPr lang="en-US" sz="2800" dirty="0" err="1">
                <a:solidFill>
                  <a:srgbClr val="FF0000"/>
                </a:solidFill>
                <a:latin typeface="Times New Roman" pitchFamily="18" charset="0"/>
                <a:cs typeface="Times New Roman" pitchFamily="18" charset="0"/>
              </a:rPr>
              <a:t>để</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tìm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nguồn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sách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thích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hợp</a:t>
            </a:r>
            <a:r>
              <a:rPr lang="en-US" sz="2800" dirty="0">
                <a:solidFill>
                  <a:srgbClr val="FF0000"/>
                </a:solidFill>
                <a:latin typeface="Times New Roman" pitchFamily="18" charset="0"/>
                <a:cs typeface="Times New Roman" pitchFamily="18" charset="0"/>
              </a:rPr>
              <a:t>. </a:t>
            </a:r>
          </a:p>
        </p:txBody>
      </p:sp>
      <p:pic>
        <p:nvPicPr>
          <p:cNvPr id="10" name="Picture 2" descr="http://nhanvanblog.com/upload/1517/fck/ksiega-gosci45_zps20b24e31(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5638800"/>
            <a:ext cx="1581150" cy="108585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31618" y="3824456"/>
            <a:ext cx="8783781" cy="1077218"/>
          </a:xfrm>
          <a:prstGeom prst="rect">
            <a:avLst/>
          </a:prstGeom>
          <a:noFill/>
        </p:spPr>
        <p:txBody>
          <a:bodyPr wrap="square" rtlCol="0">
            <a:spAutoFit/>
          </a:bodyPr>
          <a:lstStyle/>
          <a:p>
            <a:r>
              <a:rPr lang="en-US" sz="3600" dirty="0">
                <a:latin typeface="Times New Roman" pitchFamily="18" charset="0"/>
                <a:cs typeface="Times New Roman" pitchFamily="18" charset="0"/>
              </a:rPr>
              <a:t>4. “Đọc sách hay”: </a:t>
            </a:r>
            <a:r>
              <a:rPr lang="en-US" sz="2800" dirty="0">
                <a:solidFill>
                  <a:srgbClr val="0070C0"/>
                </a:solidFill>
                <a:latin typeface="Times New Roman" pitchFamily="18" charset="0"/>
                <a:cs typeface="Times New Roman" pitchFamily="18" charset="0"/>
              </a:rPr>
              <a:t>https://www.youtube.com/watch?v=h-6BAZ0YbdQ </a:t>
            </a:r>
            <a:endParaRPr lang="vi-VN" sz="28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212483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916"/>
            <a:ext cx="9144000" cy="690091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90574" y="609600"/>
            <a:ext cx="8353425" cy="646331"/>
          </a:xfrm>
          <a:prstGeom prst="rect">
            <a:avLst/>
          </a:prstGeom>
          <a:noFill/>
        </p:spPr>
        <p:txBody>
          <a:bodyPr wrap="square" rtlCol="0">
            <a:spAutoFit/>
          </a:bodyPr>
          <a:lstStyle/>
          <a:p>
            <a:r>
              <a:rPr lang="en-US" sz="3600" b="1" dirty="0" err="1">
                <a:solidFill>
                  <a:srgbClr val="FF0000"/>
                </a:solidFill>
                <a:latin typeface="Times New Roman" pitchFamily="18" charset="0"/>
                <a:cs typeface="Times New Roman" pitchFamily="18" charset="0"/>
              </a:rPr>
              <a:t>Hướng</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dẫn</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tìm</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một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đường</a:t>
            </a:r>
            <a:r>
              <a:rPr lang="en-US" sz="3600" b="1" dirty="0">
                <a:solidFill>
                  <a:srgbClr val="FF0000"/>
                </a:solidFill>
                <a:latin typeface="Times New Roman" pitchFamily="18" charset="0"/>
                <a:cs typeface="Times New Roman" pitchFamily="18" charset="0"/>
              </a:rPr>
              <a:t> link </a:t>
            </a:r>
            <a:r>
              <a:rPr lang="en-US" sz="3600" b="1" dirty="0" err="1">
                <a:solidFill>
                  <a:srgbClr val="FF0000"/>
                </a:solidFill>
                <a:latin typeface="Times New Roman" pitchFamily="18" charset="0"/>
                <a:cs typeface="Times New Roman" pitchFamily="18" charset="0"/>
              </a:rPr>
              <a:t>đọc</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sách</a:t>
            </a:r>
            <a:endParaRPr lang="en-US" sz="3600" b="1" dirty="0">
              <a:solidFill>
                <a:srgbClr val="FF0000"/>
              </a:solidFill>
              <a:latin typeface="Times New Roman" pitchFamily="18" charset="0"/>
              <a:cs typeface="Times New Roman" pitchFamily="18" charset="0"/>
            </a:endParaRPr>
          </a:p>
        </p:txBody>
      </p:sp>
      <p:sp>
        <p:nvSpPr>
          <p:cNvPr id="6" name="TextBox 5"/>
          <p:cNvSpPr txBox="1"/>
          <p:nvPr/>
        </p:nvSpPr>
        <p:spPr>
          <a:xfrm>
            <a:off x="769793" y="2133599"/>
            <a:ext cx="8001000" cy="646331"/>
          </a:xfrm>
          <a:prstGeom prst="rect">
            <a:avLst/>
          </a:prstGeom>
          <a:noFill/>
        </p:spPr>
        <p:txBody>
          <a:bodyPr wrap="square" rtlCol="0">
            <a:spAutoFit/>
          </a:bodyPr>
          <a:lstStyle/>
          <a:p>
            <a:r>
              <a:rPr lang="en-US" sz="3600" dirty="0">
                <a:latin typeface="Times New Roman" pitchFamily="18" charset="0"/>
                <a:cs typeface="Times New Roman" pitchFamily="18" charset="0"/>
                <a:hlinkClick r:id="rId3"/>
              </a:rPr>
              <a:t>@NGHE KỂ CHUYỆN HAY - YouTube</a:t>
            </a:r>
            <a:endParaRPr lang="en-US"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67234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ổ Tay, Di Động, Trang Điểm, Kẹp Tóc, Pen, Cái Bút,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590800"/>
            <a:ext cx="12496800" cy="96774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rot="21316151">
            <a:off x="714663" y="538281"/>
            <a:ext cx="3762945" cy="6140142"/>
          </a:xfrm>
          <a:prstGeom prst="rect">
            <a:avLst/>
          </a:prstGeom>
          <a:noFill/>
        </p:spPr>
        <p:txBody>
          <a:bodyPr wrap="square" rtlCol="0">
            <a:spAutoFit/>
          </a:bodyPr>
          <a:lstStyle/>
          <a:p>
            <a:pPr algn="ctr"/>
            <a:r>
              <a:rPr lang="en-US" sz="1000" b="1" dirty="0">
                <a:solidFill>
                  <a:srgbClr val="FF0000"/>
                </a:solidFill>
                <a:latin typeface="Times New Roman" pitchFamily="18" charset="0"/>
                <a:cs typeface="Times New Roman" pitchFamily="18" charset="0"/>
              </a:rPr>
              <a:t>NGƯỜI MẸ VÀ THẦN  CHẾT </a:t>
            </a:r>
          </a:p>
          <a:p>
            <a:pPr algn="ctr"/>
            <a:endParaRPr lang="en-US" sz="1000" b="1" dirty="0">
              <a:solidFill>
                <a:srgbClr val="FF0000"/>
              </a:solidFill>
              <a:latin typeface="Times New Roman" pitchFamily="18" charset="0"/>
              <a:cs typeface="Times New Roman" pitchFamily="18" charset="0"/>
            </a:endParaRPr>
          </a:p>
          <a:p>
            <a:pPr fontAlgn="base"/>
            <a:r>
              <a:rPr lang="vi-VN" sz="1000" dirty="0">
                <a:solidFill>
                  <a:srgbClr val="222222"/>
                </a:solidFill>
                <a:latin typeface="+mj-lt"/>
              </a:rPr>
              <a:t> </a:t>
            </a:r>
            <a:r>
              <a:rPr lang="vi-VN" sz="1100" dirty="0">
                <a:latin typeface="+mj-lt"/>
              </a:rPr>
              <a:t>Một bà mẹ đang ngồi bên đứa con thơ. Bà rất buồn vì đang lo đứa con bà chết mất. Đứa bé xanh rớt đã nhắm nghiền đôi mắt và đang thoi thóp. Đôi lúc đứa bé rền rĩ rất thiễu não, thế là người mẹ lại cúi sát xuống gần con, lòng se lại.</a:t>
            </a:r>
          </a:p>
          <a:p>
            <a:pPr fontAlgn="base"/>
            <a:r>
              <a:rPr lang="vi-VN" sz="1100" dirty="0">
                <a:latin typeface="+mj-lt"/>
              </a:rPr>
              <a:t>Có tiếng gõ cửa, một ông già nghèo khổ trùm kím trong tấm chăn thường khoác cho ngựa bước vào. Trời rét như cắt, kể ra không có áo nào ấm bằng thứ chăn ấy. Bên ngoài toàn là một màu băng tuyết. Gió vun vút như quất vào mặt.</a:t>
            </a:r>
          </a:p>
          <a:p>
            <a:pPr fontAlgn="base"/>
            <a:r>
              <a:rPr lang="vi-VN" sz="1100" dirty="0">
                <a:latin typeface="+mj-lt"/>
              </a:rPr>
              <a:t>Ông già rét run lập cập. Nhân lúc đứa bé ngủ thiếp đi, bà mẹ nhóm lò hâm một cốc bia. Ông già ngồi xuống ru đứa bé. Bà mẹ ngồi vào chiếc ghế gần ông già, nhìn đứa bé ôm yếu vẫn đang thoi thóp thở, và giơ một bàn tay lên. Bà hỏi :</a:t>
            </a:r>
          </a:p>
          <a:p>
            <a:pPr fontAlgn="base"/>
            <a:r>
              <a:rPr lang="vi-VN" sz="1100" dirty="0">
                <a:latin typeface="+mj-lt"/>
              </a:rPr>
              <a:t>– Liệu có việc gì không ? Thượng đế hẳn không bắt nó đi chứ ?</a:t>
            </a:r>
          </a:p>
          <a:p>
            <a:pPr fontAlgn="base"/>
            <a:r>
              <a:rPr lang="vi-VN" sz="1100" dirty="0">
                <a:latin typeface="+mj-lt"/>
              </a:rPr>
              <a:t>Ông già, chẳng phải ai, chính là Thần Chết, lắc đầu một cách khó hiểu. Bà mẹ gục đầu xuống ngực, nước mắt ròng ròng trên gò má. Đã ba ngày ba đêm nay, không hề được chợp mắt, bà thấy đầu nặng trĩu.</a:t>
            </a:r>
          </a:p>
          <a:p>
            <a:pPr fontAlgn="base"/>
            <a:r>
              <a:rPr lang="vi-VN" sz="1100" dirty="0">
                <a:latin typeface="+mj-lt"/>
              </a:rPr>
              <a:t>Bà ngủ thiếp đi, chỉ loáng một lát thôi, rồi chợt rùng mình vì rét, bà lại choàng dậy.</a:t>
            </a:r>
          </a:p>
          <a:p>
            <a:pPr fontAlgn="base"/>
            <a:r>
              <a:rPr lang="vi-VN" sz="1100" dirty="0">
                <a:latin typeface="+mj-lt"/>
              </a:rPr>
              <a:t>– Gì thế này ? – Bà kêu lên, mắt nhìn tứ phía. Ông già và cả con bà nữa đã biến mất. Lão đã đem con bà đi rồi. Chiếc đồng hồ quả lắc vẫn cót két trong xó nhà.</a:t>
            </a:r>
          </a:p>
          <a:p>
            <a:pPr fontAlgn="base"/>
            <a:r>
              <a:rPr lang="vi-VN" sz="1100" dirty="0">
                <a:latin typeface="+mj-lt"/>
              </a:rPr>
              <a:t>Cộc ! Một quả lắc bằng chì rơi xuống đất. Thế là chiếc đồng hồ ngưng bặt.</a:t>
            </a:r>
          </a:p>
          <a:p>
            <a:pPr fontAlgn="base"/>
            <a:r>
              <a:rPr lang="vi-VN" sz="1100" dirty="0">
                <a:latin typeface="+mj-lt"/>
              </a:rPr>
              <a:t>Bà mẹ tội nghiệp vùng chạy ra ngoài, miệng gọi con.</a:t>
            </a:r>
          </a:p>
          <a:p>
            <a:pPr fontAlgn="base"/>
            <a:r>
              <a:rPr lang="vi-VN" sz="1100" dirty="0">
                <a:latin typeface="+mj-lt"/>
              </a:rPr>
              <a:t>Bên ngoài, có một bà cụ mặc áo dài đen, đang ngồi giữa đám tuyết, bảo bà mẹ :</a:t>
            </a:r>
          </a:p>
          <a:p>
            <a:pPr fontAlgn="base"/>
            <a:r>
              <a:rPr lang="vi-VN" sz="1100" dirty="0">
                <a:latin typeface="+mj-lt"/>
              </a:rPr>
              <a:t>– Tôi thấy Thần Chết đã vào nhà chị. Lão ta mang con chị chạy đi rồi. Lão ta chạy nhanh hơn gió và chẳng bao giờ mang trả lại những con người lão đã cướp đi.</a:t>
            </a:r>
          </a:p>
          <a:p>
            <a:pPr fontAlgn="base"/>
            <a:r>
              <a:rPr lang="vi-VN" sz="1100" dirty="0">
                <a:latin typeface="+mj-lt"/>
              </a:rPr>
              <a:t>Bà mẹ khẩn cầu:</a:t>
            </a:r>
          </a:p>
          <a:p>
            <a:pPr fontAlgn="base"/>
            <a:r>
              <a:rPr lang="vi-VN" sz="1100" dirty="0">
                <a:latin typeface="+mj-lt"/>
              </a:rPr>
              <a:t>– Xin cụ chỉ bảo cho tôi con đường lão đi. Cứ chỉ đường cho tôi, tôi sẽ đuổi kịp.</a:t>
            </a:r>
          </a:p>
          <a:p>
            <a:endParaRPr lang="vi-VN" sz="1000" b="0" i="0" dirty="0">
              <a:solidFill>
                <a:srgbClr val="222222"/>
              </a:solidFill>
              <a:effectLst/>
              <a:latin typeface="+mj-lt"/>
            </a:endParaRPr>
          </a:p>
        </p:txBody>
      </p:sp>
      <p:sp>
        <p:nvSpPr>
          <p:cNvPr id="6" name="TextBox 5"/>
          <p:cNvSpPr txBox="1"/>
          <p:nvPr/>
        </p:nvSpPr>
        <p:spPr>
          <a:xfrm rot="21322052">
            <a:off x="4703054" y="324945"/>
            <a:ext cx="3752919" cy="5847755"/>
          </a:xfrm>
          <a:prstGeom prst="rect">
            <a:avLst/>
          </a:prstGeom>
          <a:noFill/>
        </p:spPr>
        <p:txBody>
          <a:bodyPr wrap="square" rtlCol="0">
            <a:spAutoFit/>
          </a:bodyPr>
          <a:lstStyle/>
          <a:p>
            <a:pPr fontAlgn="base"/>
            <a:r>
              <a:rPr lang="vi-VN" sz="1100" dirty="0">
                <a:latin typeface="+mj-lt"/>
              </a:rPr>
              <a:t>Bà cụ đáp:</a:t>
            </a:r>
          </a:p>
          <a:p>
            <a:pPr fontAlgn="base"/>
            <a:r>
              <a:rPr lang="vi-VN" sz="1100" dirty="0">
                <a:latin typeface="+mj-lt"/>
              </a:rPr>
              <a:t>– Biết rồi! Nhưng trước khi ta chỉ đường, chị phải hát cho ta nghe tất cả các bài mà chị đã hát ru con chị. Từ trước đến nay, ta đã được nghe nhiều và ta rất thích nghe chị hát. Ta là thần Đêm Tối; ta đã từng trông thấy nước mắt chị tràn ra khi chị hát.</a:t>
            </a:r>
          </a:p>
          <a:p>
            <a:pPr fontAlgn="base"/>
            <a:r>
              <a:rPr lang="vi-VN" sz="1100" dirty="0">
                <a:latin typeface="+mj-lt"/>
              </a:rPr>
              <a:t>Bà mẹ van vỉ:</a:t>
            </a:r>
          </a:p>
          <a:p>
            <a:pPr fontAlgn="base"/>
            <a:r>
              <a:rPr lang="vi-VN" sz="1100" dirty="0">
                <a:latin typeface="+mj-lt"/>
              </a:rPr>
              <a:t>– Tôi xin hát hết, hát tất cả, sau đó xin cho tôi đuổi kịp thần Chết, đòi lại đứa con tôi.</a:t>
            </a:r>
          </a:p>
          <a:p>
            <a:pPr fontAlgn="base"/>
            <a:r>
              <a:rPr lang="vi-VN" sz="1100" dirty="0">
                <a:latin typeface="+mj-lt"/>
              </a:rPr>
              <a:t>Nhưng thần Đêm Tối cứ nín bặt. Thế là bà mẹ đành phải vặn vẹo đôi tay, nước mắt đầm đìa, cất tiếng hát. Tiếng nức nở át cả lời trong các bài hát.</a:t>
            </a:r>
          </a:p>
          <a:p>
            <a:pPr fontAlgn="base"/>
            <a:r>
              <a:rPr lang="vi-VN" sz="1100" dirty="0">
                <a:latin typeface="+mj-lt"/>
              </a:rPr>
              <a:t>Nghe hát xong thần Đêm Tối bảo:</a:t>
            </a:r>
          </a:p>
          <a:p>
            <a:pPr fontAlgn="base"/>
            <a:r>
              <a:rPr lang="vi-VN" sz="1100" dirty="0">
                <a:latin typeface="+mj-lt"/>
              </a:rPr>
              <a:t>– Rẽ sang phải rồi đi vào rừng tùng tối om kia. Ta đã thấy thần Chết mang con chị biến vào đấy.</a:t>
            </a:r>
          </a:p>
          <a:p>
            <a:pPr fontAlgn="base"/>
            <a:r>
              <a:rPr lang="vi-VN" sz="1100" dirty="0">
                <a:latin typeface="+mj-lt"/>
              </a:rPr>
              <a:t>Tới giữa rừng, gặp chỗ ngã ba đường, bà mẹ phân vân không biết rẽ đường nào. Nơi đó có một bụi gai không hoa không lá; đang giữa mùa đông nên băng bám và rủ xuống khắp các cành.</a:t>
            </a:r>
          </a:p>
          <a:p>
            <a:pPr fontAlgn="base"/>
            <a:r>
              <a:rPr lang="vi-VN" sz="1100" dirty="0">
                <a:latin typeface="+mj-lt"/>
              </a:rPr>
              <a:t>– Có thấy thần Chết mang con tôi qua đây không?</a:t>
            </a:r>
          </a:p>
          <a:p>
            <a:pPr fontAlgn="base"/>
            <a:r>
              <a:rPr lang="vi-VN" sz="1100" dirty="0">
                <a:latin typeface="+mj-lt"/>
              </a:rPr>
              <a:t>Bụi gai trả lời:</a:t>
            </a:r>
          </a:p>
          <a:p>
            <a:pPr fontAlgn="base"/>
            <a:r>
              <a:rPr lang="vi-VN" sz="1100" dirty="0">
                <a:latin typeface="+mj-lt"/>
              </a:rPr>
              <a:t>– Có. Nhưng nếu muốn tôi chỉ đường thì bà phải ủ tôi vào lòng để sưởi ấm cho tôi. Tôi buốt cóng và sắp biến thành băng rồi đây.</a:t>
            </a:r>
          </a:p>
          <a:p>
            <a:pPr fontAlgn="base"/>
            <a:r>
              <a:rPr lang="vi-VN" sz="1100" dirty="0">
                <a:latin typeface="+mj-lt"/>
              </a:rPr>
              <a:t>Bà mẹ ôm ghì bụi gai vào ngực để sưởi ấm cho nó. Gai đâm vào da thịt bà, máu nhỏ từng giọt đậm, nhưng bụi gai thì đâm chồi nẩy lộc, xanh tươi và trổ hoa ngay giữa đêm đông giá rét vì được bà mẹ truyền cho sức nóng của bà. Sau đó, bụi gai chỉ đường cho bà mẹ.</a:t>
            </a:r>
          </a:p>
          <a:p>
            <a:pPr fontAlgn="base"/>
            <a:r>
              <a:rPr lang="vi-VN" sz="1100" dirty="0">
                <a:latin typeface="+mj-lt"/>
              </a:rPr>
              <a:t>Bà đến một cái hồ lớn, không có lấy một bóng thuyền bè. Mặt băng trên hồ quá mỏng, không thể giẫm lên được, mà nước hồ lại quá sâu không thể lội qua. Nhưng thế nào thì thế, bà cũng phải vượt qua hồ tìm con. Bà bèn sụp xuống để uống cạn nước hồ. Tuy biết rằng đó là một việc mà con người ta không thể làm được, nhưng bà mẹ đau khổ mong mỏi Thượng đế sẽ ban phép lạ.</a:t>
            </a:r>
          </a:p>
        </p:txBody>
      </p:sp>
      <p:sp>
        <p:nvSpPr>
          <p:cNvPr id="8" name="TextBox 7"/>
          <p:cNvSpPr txBox="1"/>
          <p:nvPr/>
        </p:nvSpPr>
        <p:spPr>
          <a:xfrm>
            <a:off x="-2895600" y="29029"/>
            <a:ext cx="3082472" cy="3539430"/>
          </a:xfrm>
          <a:prstGeom prst="rect">
            <a:avLst/>
          </a:prstGeom>
          <a:noFill/>
        </p:spPr>
        <p:txBody>
          <a:bodyPr wrap="square" rtlCol="0">
            <a:spAutoFit/>
          </a:bodyPr>
          <a:lstStyle/>
          <a:p>
            <a:r>
              <a:rPr lang="en-US" sz="3200" dirty="0" err="1">
                <a:solidFill>
                  <a:srgbClr val="FF0000"/>
                </a:solidFill>
                <a:latin typeface="Times New Roman" pitchFamily="18" charset="0"/>
                <a:cs typeface="Times New Roman" pitchFamily="18" charset="0"/>
              </a:rPr>
              <a:t>Câu</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chuyện</a:t>
            </a:r>
            <a:r>
              <a:rPr lang="en-US" sz="3200" dirty="0">
                <a:solidFill>
                  <a:srgbClr val="FF0000"/>
                </a:solidFill>
                <a:latin typeface="Times New Roman" pitchFamily="18" charset="0"/>
                <a:cs typeface="Times New Roman" pitchFamily="18" charset="0"/>
              </a:rPr>
              <a:t> </a:t>
            </a:r>
            <a:r>
              <a:rPr lang="vi-VN" sz="3200" b="1" dirty="0">
                <a:solidFill>
                  <a:srgbClr val="FF0000"/>
                </a:solidFill>
                <a:latin typeface="Times New Roman" pitchFamily="18" charset="0"/>
                <a:cs typeface="Times New Roman" pitchFamily="18" charset="0"/>
                <a:hlinkClick r:id="rId3"/>
              </a:rPr>
              <a:t>NGƯỜI MẸ VÀ THẦN CHẾT </a:t>
            </a:r>
            <a:r>
              <a:rPr lang="vi-VN" sz="3200" dirty="0">
                <a:solidFill>
                  <a:srgbClr val="FF0000"/>
                </a:solidFill>
                <a:latin typeface="Times New Roman" pitchFamily="18" charset="0"/>
                <a:cs typeface="Times New Roman" pitchFamily="18" charset="0"/>
                <a:hlinkClick r:id="rId3"/>
              </a:rPr>
              <a:t>- ANDERSEN @NGHE KỂ CHUYỆN HAY - YouTube</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32508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ổ Tay, Di Động, Trang Điểm, Kẹp Tóc, Pen, Cái Bút,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2971800"/>
            <a:ext cx="12496800" cy="96774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rot="21322052">
            <a:off x="4714720" y="43140"/>
            <a:ext cx="3693611" cy="6078587"/>
          </a:xfrm>
          <a:prstGeom prst="rect">
            <a:avLst/>
          </a:prstGeom>
          <a:noFill/>
        </p:spPr>
        <p:txBody>
          <a:bodyPr wrap="square" rtlCol="0">
            <a:spAutoFit/>
          </a:bodyPr>
          <a:lstStyle/>
          <a:p>
            <a:pPr fontAlgn="base"/>
            <a:r>
              <a:rPr lang="vi-VN" sz="1050" dirty="0">
                <a:solidFill>
                  <a:srgbClr val="555555"/>
                </a:solidFill>
                <a:latin typeface="+mj-lt"/>
              </a:rPr>
              <a:t>– Tôi đến đấy làm gì kia chứ? Bà còn có thể cho tôi mớ tóc dài đen nháy của bà. Bà thừa biết bộ tóc ấy đẹp lắm. Tôi rất thích bộ tóc ấy và sẽ cho bà bộ tóc bạc của tôi. Thế là đổi hòa đấy.</a:t>
            </a:r>
          </a:p>
          <a:p>
            <a:pPr fontAlgn="base"/>
            <a:r>
              <a:rPr lang="vi-VN" sz="1050" dirty="0">
                <a:solidFill>
                  <a:srgbClr val="555555"/>
                </a:solidFill>
                <a:latin typeface="+mj-lt"/>
              </a:rPr>
              <a:t>Bà mẹ nói:</a:t>
            </a:r>
          </a:p>
          <a:p>
            <a:pPr fontAlgn="base"/>
            <a:r>
              <a:rPr lang="vi-VN" sz="1050" dirty="0">
                <a:solidFill>
                  <a:srgbClr val="555555"/>
                </a:solidFill>
                <a:latin typeface="+mj-lt"/>
              </a:rPr>
              <a:t>– Nếu bà chỉ đòi hỏi có thế thôi thì tôi rất vui lòng.</a:t>
            </a:r>
          </a:p>
          <a:p>
            <a:pPr fontAlgn="base"/>
            <a:r>
              <a:rPr lang="vi-VN" sz="1050" dirty="0">
                <a:solidFill>
                  <a:srgbClr val="555555"/>
                </a:solidFill>
                <a:latin typeface="+mj-lt"/>
              </a:rPr>
              <a:t>Rồi bà trao mớ tóc đen cho bà cụ và nhận lấy mớ tóc bạc.</a:t>
            </a:r>
          </a:p>
          <a:p>
            <a:pPr fontAlgn="base"/>
            <a:r>
              <a:rPr lang="vi-VN" sz="1050" dirty="0">
                <a:solidFill>
                  <a:srgbClr val="555555"/>
                </a:solidFill>
                <a:latin typeface="+mj-lt"/>
              </a:rPr>
              <a:t>Hai người bước vào vườn kính rộng lớn của Thần Chết. Nơi đó có rất nhiều cây cỏ mọc lung tung. Có những cây dạ lan hương mảnh dẻ mọc trong lồng hình chuông bằng thủy tinh. Có những bông thược dược to và mập mạp. Có những cây mọc dưới nước, cây thì xanh tươi, cây thì khô cằn, hàng bầy rắn nước quấn mình quanh gốc. Đây là những cây cọ, cây tiêu huyền mộc; kia là đám mùi và xạ hương. Mỗi cây, mỗi hoa đều mang một tên người, mỗi cây, mỗi hoa tượng trưng cho một kiếp người hiện đang sống bên Việt Nam, ở Gơrôenlăng hoặc khắp nơi trên Trái Đất.</a:t>
            </a:r>
          </a:p>
          <a:p>
            <a:pPr fontAlgn="base"/>
            <a:r>
              <a:rPr lang="vi-VN" sz="1050" dirty="0">
                <a:solidFill>
                  <a:srgbClr val="555555"/>
                </a:solidFill>
                <a:latin typeface="+mj-lt"/>
              </a:rPr>
              <a:t>Lại có những cây lớn trồng trong chậu nhỏ đang đe dọa phá vỡ chậu. Ngược lại, có những cây con cằn cỗi lại được trồng trong khoảng đấy xới xắn mịn màng, phủ rêu xanh mượt. Người mẹ đau khổ cúi rạp xuống từng gốc cây, tìm đến tận từng gốc nhỏ nhất, lắng nghe nhịp đập từng trái tim của chúng. Và giữa muôn ngàn trái tim ấy bà đã nhận ra tiếng đập của trái tim đứa con mình.</a:t>
            </a:r>
          </a:p>
          <a:p>
            <a:pPr fontAlgn="base"/>
            <a:r>
              <a:rPr lang="vi-VN" sz="1050" dirty="0">
                <a:solidFill>
                  <a:srgbClr val="555555"/>
                </a:solidFill>
                <a:latin typeface="+mj-lt"/>
              </a:rPr>
              <a:t>– Con tôi đây rồi ! Bà reo lên, tay chìa trên một gốc kỵ phù nhỏ bé màu lam, dáng ốm yếu, thân nghẹo sang một bên.</a:t>
            </a:r>
          </a:p>
          <a:p>
            <a:pPr fontAlgn="base"/>
            <a:r>
              <a:rPr lang="vi-VN" sz="1050" dirty="0">
                <a:solidFill>
                  <a:srgbClr val="555555"/>
                </a:solidFill>
                <a:latin typeface="+mj-lt"/>
              </a:rPr>
              <a:t>Bà già ngăn lại:</a:t>
            </a:r>
          </a:p>
          <a:p>
            <a:pPr fontAlgn="base"/>
            <a:r>
              <a:rPr lang="vi-VN" sz="1050" dirty="0">
                <a:solidFill>
                  <a:srgbClr val="555555"/>
                </a:solidFill>
                <a:latin typeface="+mj-lt"/>
              </a:rPr>
              <a:t>– Chớ đụng vào hoa. Cứ đứng ở đây. Chắc chắn lát nữa Thần Chết sẽ về. Đừng cho Thần nhổ cây hoa này. Cứ dọa là bà sẽ nhổ hết cây cỏ ở quanh đây, Thần Chết sẽ sợ, vì Thần chịu trách nhiệm trước Thượng Đế về các cây cỏ ở đây; không có lệnh của Người thì không ai được nhổ một cây nào cả.</a:t>
            </a:r>
          </a:p>
          <a:p>
            <a:pPr fontAlgn="base"/>
            <a:r>
              <a:rPr lang="vi-VN" sz="1050" dirty="0">
                <a:solidFill>
                  <a:srgbClr val="555555"/>
                </a:solidFill>
                <a:latin typeface="+mj-lt"/>
              </a:rPr>
              <a:t>Ngay lúc đó, nổi lên một cơn gió lạnh buốt. Bà mẹ cảm thấy rằng thần Chết đã đến.</a:t>
            </a:r>
          </a:p>
          <a:p>
            <a:pPr fontAlgn="base"/>
            <a:r>
              <a:rPr lang="vi-VN" sz="1050" dirty="0">
                <a:solidFill>
                  <a:srgbClr val="555555"/>
                </a:solidFill>
                <a:latin typeface="+mj-lt"/>
              </a:rPr>
              <a:t>Thần hỏi:</a:t>
            </a:r>
          </a:p>
          <a:p>
            <a:pPr fontAlgn="base"/>
            <a:r>
              <a:rPr lang="vi-VN" sz="1050" dirty="0">
                <a:solidFill>
                  <a:srgbClr val="555555"/>
                </a:solidFill>
                <a:latin typeface="+mj-lt"/>
              </a:rPr>
              <a:t>– Sao ngươi lại có thể tìm được đuờng đến tận đây, mà lại đến trước cả ta ?</a:t>
            </a:r>
          </a:p>
          <a:p>
            <a:pPr fontAlgn="base"/>
            <a:r>
              <a:rPr lang="vi-VN" sz="1050" dirty="0">
                <a:solidFill>
                  <a:srgbClr val="555555"/>
                </a:solidFill>
                <a:latin typeface="+mj-lt"/>
              </a:rPr>
              <a:t>– Ta là mẹ!</a:t>
            </a:r>
          </a:p>
          <a:p>
            <a:pPr fontAlgn="base"/>
            <a:r>
              <a:rPr lang="vi-VN" sz="1100" dirty="0">
                <a:solidFill>
                  <a:srgbClr val="555555"/>
                </a:solidFill>
                <a:latin typeface="+mj-lt"/>
              </a:rPr>
              <a:t>.</a:t>
            </a:r>
          </a:p>
        </p:txBody>
      </p:sp>
      <p:sp>
        <p:nvSpPr>
          <p:cNvPr id="2" name="TextBox 1"/>
          <p:cNvSpPr txBox="1"/>
          <p:nvPr/>
        </p:nvSpPr>
        <p:spPr>
          <a:xfrm rot="21318392">
            <a:off x="642369" y="278023"/>
            <a:ext cx="3689646" cy="6017032"/>
          </a:xfrm>
          <a:prstGeom prst="rect">
            <a:avLst/>
          </a:prstGeom>
          <a:noFill/>
        </p:spPr>
        <p:txBody>
          <a:bodyPr wrap="square" rtlCol="0">
            <a:spAutoFit/>
          </a:bodyPr>
          <a:lstStyle/>
          <a:p>
            <a:pPr fontAlgn="base"/>
            <a:r>
              <a:rPr lang="vi-VN" sz="1100" dirty="0">
                <a:latin typeface="+mj-lt"/>
              </a:rPr>
              <a:t>Hồ bảo bà:</a:t>
            </a:r>
          </a:p>
          <a:p>
            <a:pPr fontAlgn="base"/>
            <a:r>
              <a:rPr lang="vi-VN" sz="1100" dirty="0">
                <a:latin typeface="+mj-lt"/>
              </a:rPr>
              <a:t>– Không, không làm thế được đâu ! Ta thương lượng với nhau thì hơn. Tôi rất thích ngọc trai, mà đôi mắt bà là những hạt ngọc trai trong suốt, tôi chưa từng thấy bao giờ. Hãy khóc cho đến khi đôi mắt của bà rơi xuống; lúc ấy tôi sẽ đưa bà tới tận cái nhà kính ươm cây, nơi thần Chết ở và vun trồng các cây hoa. Mỗi cây là một kiếp người.</a:t>
            </a:r>
          </a:p>
          <a:p>
            <a:pPr fontAlgn="base"/>
            <a:r>
              <a:rPr lang="vi-VN" sz="1100" dirty="0">
                <a:latin typeface="+mj-lt"/>
              </a:rPr>
              <a:t>Bà mẹ nức nở:</a:t>
            </a:r>
          </a:p>
          <a:p>
            <a:pPr fontAlgn="base"/>
            <a:r>
              <a:rPr lang="vi-VN" sz="1100" dirty="0">
                <a:latin typeface="+mj-lt"/>
              </a:rPr>
              <a:t>– Trời ! Tôi còn tiếc gì để tìm thấy con tôi !</a:t>
            </a:r>
          </a:p>
          <a:p>
            <a:pPr fontAlgn="base"/>
            <a:r>
              <a:rPr lang="vi-VN" sz="1100" dirty="0">
                <a:latin typeface="+mj-lt"/>
              </a:rPr>
              <a:t>Bà khóc, nước mắt tuôn tầm tã đến nỗi đôi mắt bà theo dòng lệ rơi xuống đáy hồ và hóa thành hai hòn ngọc. Thế là bà được hồ nâng bổng lên như ngồi trên đu, và thoắt một cái, bà đã sang đến một ngôi nhà kỳ diệu dài chừng một dặm.</a:t>
            </a:r>
          </a:p>
          <a:p>
            <a:pPr fontAlgn="base"/>
            <a:r>
              <a:rPr lang="vi-VN" sz="1100" dirty="0">
                <a:latin typeface="+mj-lt"/>
              </a:rPr>
              <a:t>Không hiểu đấy là một quả núi có rừng thẳm và hang sâu hay là một công trình thiết kế nào của con người. Mắt bà mẹ đã rơi theo dòng lệ nên bà chẳng nom thấy gì. Bà hỏi:</a:t>
            </a:r>
          </a:p>
          <a:p>
            <a:pPr fontAlgn="base"/>
            <a:r>
              <a:rPr lang="vi-VN" sz="1100" dirty="0">
                <a:latin typeface="+mj-lt"/>
              </a:rPr>
              <a:t>– Tìm đâu cho thấy thần Chết đã cướp con tôi đi?</a:t>
            </a:r>
          </a:p>
          <a:p>
            <a:pPr fontAlgn="base"/>
            <a:r>
              <a:rPr lang="vi-VN" sz="1100" dirty="0">
                <a:latin typeface="+mj-lt"/>
              </a:rPr>
              <a:t>Một bà già canh giữ vườn kính ươm cây của thần Chết bảo bà:</a:t>
            </a:r>
          </a:p>
          <a:p>
            <a:pPr fontAlgn="base"/>
            <a:r>
              <a:rPr lang="vi-VN" sz="1100" dirty="0">
                <a:latin typeface="+mj-lt"/>
              </a:rPr>
              <a:t>– Thần Chết chưa về. Bà làm thế nào mà đến được tận chốn này? Ai đã giúp bà?</a:t>
            </a:r>
          </a:p>
          <a:p>
            <a:pPr fontAlgn="base"/>
            <a:r>
              <a:rPr lang="vi-VN" sz="1100" dirty="0">
                <a:latin typeface="+mj-lt"/>
              </a:rPr>
              <a:t>– Thượng đế chứ ai! – Bà mẹ đáp – Người đã thương xót tôi, vậy bà cũng rủ lòng thương bảo cho tôi biết con tôi đi đâu.</a:t>
            </a:r>
          </a:p>
          <a:p>
            <a:pPr fontAlgn="base"/>
            <a:r>
              <a:rPr lang="vi-VN" sz="1100" dirty="0">
                <a:latin typeface="+mj-lt"/>
              </a:rPr>
              <a:t>Bà già nói:</a:t>
            </a:r>
          </a:p>
          <a:p>
            <a:pPr fontAlgn="base"/>
            <a:r>
              <a:rPr lang="vi-VN" sz="1100" dirty="0">
                <a:latin typeface="+mj-lt"/>
              </a:rPr>
              <a:t>– Tôi không biết mặt nó, còn bà thì không trông thấy gì. Biết bao nhiêu cây, bao nhiêu hoa đã héo tàn trong đêm qua. Thần Chết lát nữa sẽ đến trồng lại. Chắc bà biết rằng mỗi người có một gốc cây hay một bông hoa tượng trưng cho sinh mệnh của mình. Ở đây, những cây hoa ấy chẳng có gì khác thường nhưng chúng có một trái tim và trái tim ấy đập hẳn hoi. Tim trẻ con cũng đập. Đấy, bà cứ tìm đi ! Có lẽ bà sẽ nhận ra nhịp tim của con bà đấy. Nhưng nếu bà muốn tôi hướng dẫn thêm cho bà thì bà tạ ơn tôi bằng cái gì nào?</a:t>
            </a:r>
          </a:p>
          <a:p>
            <a:pPr fontAlgn="base"/>
            <a:r>
              <a:rPr lang="vi-VN" sz="1100" dirty="0">
                <a:latin typeface="+mj-lt"/>
              </a:rPr>
              <a:t>Bà mẹ tội nghiệp than thở:</a:t>
            </a:r>
          </a:p>
          <a:p>
            <a:pPr fontAlgn="base"/>
            <a:r>
              <a:rPr lang="vi-VN" sz="1100" dirty="0">
                <a:latin typeface="+mj-lt"/>
              </a:rPr>
              <a:t>– Tôi chẳng còn cái gì để cho nữa, nhưng nếu cần, tôi có thể theo người đến tận cùng thế giới.</a:t>
            </a:r>
          </a:p>
        </p:txBody>
      </p:sp>
    </p:spTree>
    <p:extLst>
      <p:ext uri="{BB962C8B-B14F-4D97-AF65-F5344CB8AC3E}">
        <p14:creationId xmlns:p14="http://schemas.microsoft.com/office/powerpoint/2010/main" val="3722369434"/>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434</TotalTime>
  <Words>3177</Words>
  <Application>Microsoft Office PowerPoint</Application>
  <PresentationFormat>On-screen Show (4:3)</PresentationFormat>
  <Paragraphs>144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inherit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Trương Thị  Kim Quyên</cp:lastModifiedBy>
  <cp:revision>55</cp:revision>
  <dcterms:created xsi:type="dcterms:W3CDTF">2021-10-26T02:10:18Z</dcterms:created>
  <dcterms:modified xsi:type="dcterms:W3CDTF">2021-11-19T00:15:22Z</dcterms:modified>
</cp:coreProperties>
</file>